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672" r:id="rId3"/>
  </p:sldMasterIdLst>
  <p:notesMasterIdLst>
    <p:notesMasterId r:id="rId28"/>
  </p:notesMasterIdLst>
  <p:handoutMasterIdLst>
    <p:handoutMasterId r:id="rId29"/>
  </p:handoutMasterIdLst>
  <p:sldIdLst>
    <p:sldId id="256" r:id="rId4"/>
    <p:sldId id="298" r:id="rId5"/>
    <p:sldId id="299" r:id="rId6"/>
    <p:sldId id="257" r:id="rId7"/>
    <p:sldId id="268" r:id="rId8"/>
    <p:sldId id="291" r:id="rId9"/>
    <p:sldId id="285" r:id="rId10"/>
    <p:sldId id="296" r:id="rId11"/>
    <p:sldId id="277" r:id="rId12"/>
    <p:sldId id="282" r:id="rId13"/>
    <p:sldId id="286" r:id="rId14"/>
    <p:sldId id="278" r:id="rId15"/>
    <p:sldId id="271" r:id="rId16"/>
    <p:sldId id="292" r:id="rId17"/>
    <p:sldId id="273" r:id="rId18"/>
    <p:sldId id="288" r:id="rId19"/>
    <p:sldId id="295" r:id="rId20"/>
    <p:sldId id="290" r:id="rId21"/>
    <p:sldId id="262" r:id="rId22"/>
    <p:sldId id="276" r:id="rId23"/>
    <p:sldId id="274" r:id="rId24"/>
    <p:sldId id="264" r:id="rId25"/>
    <p:sldId id="293" r:id="rId26"/>
    <p:sldId id="294" r:id="rId2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CBADB0F-78B8-457F-86BC-C8DC062D9998}">
          <p14:sldIdLst>
            <p14:sldId id="256"/>
            <p14:sldId id="298"/>
            <p14:sldId id="299"/>
            <p14:sldId id="257"/>
            <p14:sldId id="268"/>
            <p14:sldId id="291"/>
          </p14:sldIdLst>
        </p14:section>
        <p14:section name="Untitled Section" id="{E1C5BEF3-084A-4E22-BF54-6E26ECC14C08}">
          <p14:sldIdLst>
            <p14:sldId id="285"/>
            <p14:sldId id="296"/>
            <p14:sldId id="277"/>
            <p14:sldId id="282"/>
            <p14:sldId id="286"/>
            <p14:sldId id="278"/>
            <p14:sldId id="271"/>
            <p14:sldId id="292"/>
            <p14:sldId id="273"/>
            <p14:sldId id="288"/>
            <p14:sldId id="295"/>
            <p14:sldId id="290"/>
            <p14:sldId id="262"/>
            <p14:sldId id="276"/>
            <p14:sldId id="274"/>
            <p14:sldId id="264"/>
            <p14:sldId id="293"/>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5341" autoAdjust="0"/>
  </p:normalViewPr>
  <p:slideViewPr>
    <p:cSldViewPr>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92" y="-9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tocdata\sys\INFO\FINANCE\BUDGET\BUD22-23\budprep2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b="1" i="0" u="none" strike="noStrike" baseline="0">
                <a:solidFill>
                  <a:srgbClr val="000000"/>
                </a:solidFill>
                <a:latin typeface="Arial"/>
                <a:ea typeface="Arial"/>
                <a:cs typeface="Arial"/>
              </a:defRPr>
            </a:pPr>
            <a:r>
              <a:rPr lang="en-US"/>
              <a:t>TOTAL GENERAL GOVERNMENT</a:t>
            </a:r>
          </a:p>
        </c:rich>
      </c:tx>
      <c:layout>
        <c:manualLayout>
          <c:xMode val="edge"/>
          <c:yMode val="edge"/>
          <c:x val="0.25123775369661971"/>
          <c:y val="3.0674846625768269E-2"/>
        </c:manualLayout>
      </c:layout>
      <c:overlay val="0"/>
      <c:spPr>
        <a:noFill/>
        <a:ln w="25400">
          <a:noFill/>
        </a:ln>
      </c:spPr>
    </c:title>
    <c:autoTitleDeleted val="0"/>
    <c:view3D>
      <c:rotX val="15"/>
      <c:rotY val="300"/>
      <c:rAngAx val="0"/>
      <c:perspective val="0"/>
    </c:view3D>
    <c:floor>
      <c:thickness val="0"/>
    </c:floor>
    <c:sideWall>
      <c:thickness val="0"/>
    </c:sideWall>
    <c:backWall>
      <c:thickness val="0"/>
    </c:backWall>
    <c:plotArea>
      <c:layout>
        <c:manualLayout>
          <c:layoutTarget val="inner"/>
          <c:xMode val="edge"/>
          <c:yMode val="edge"/>
          <c:x val="0.29048086359177472"/>
          <c:y val="0.43759941128465429"/>
          <c:w val="0.42001962708537788"/>
          <c:h val="0.26856281558986778"/>
        </c:manualLayout>
      </c:layout>
      <c:pie3DChart>
        <c:varyColors val="1"/>
        <c:ser>
          <c:idx val="0"/>
          <c:order val="0"/>
          <c:spPr>
            <a:solidFill>
              <a:srgbClr val="9999FF"/>
            </a:solidFill>
            <a:ln w="12700">
              <a:solidFill>
                <a:srgbClr val="000000"/>
              </a:solidFill>
              <a:prstDash val="solid"/>
            </a:ln>
          </c:spPr>
          <c:explosion val="25"/>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1-8D61-480A-BF96-51A42DF197C4}"/>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3-8D61-480A-BF96-51A42DF197C4}"/>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5-8D61-480A-BF96-51A42DF197C4}"/>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7-8D61-480A-BF96-51A42DF197C4}"/>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9-8D61-480A-BF96-51A42DF197C4}"/>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B-8D61-480A-BF96-51A42DF197C4}"/>
              </c:ext>
            </c:extLst>
          </c:dPt>
          <c:dLbls>
            <c:dLbl>
              <c:idx val="0"/>
              <c:layout>
                <c:manualLayout>
                  <c:x val="-3.2156653769526672E-2"/>
                  <c:y val="-0.11649005496618105"/>
                </c:manualLayout>
              </c:layout>
              <c:tx>
                <c:rich>
                  <a:bodyPr/>
                  <a:lstStyle/>
                  <a:p>
                    <a:r>
                      <a:rPr lang="en-US" dirty="0"/>
                      <a:t>General Govt.
19.8%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8D61-480A-BF96-51A42DF197C4}"/>
                </c:ext>
              </c:extLst>
            </c:dLbl>
            <c:dLbl>
              <c:idx val="1"/>
              <c:layout>
                <c:manualLayout>
                  <c:x val="-5.9086272759524924E-2"/>
                  <c:y val="-0.10559839578691672"/>
                </c:manualLayout>
              </c:layout>
              <c:tx>
                <c:rich>
                  <a:bodyPr/>
                  <a:lstStyle/>
                  <a:p>
                    <a:r>
                      <a:rPr lang="en-US" dirty="0"/>
                      <a:t>Boards &amp; Commissions
0.3%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61-480A-BF96-51A42DF197C4}"/>
                </c:ext>
              </c:extLst>
            </c:dLbl>
            <c:dLbl>
              <c:idx val="2"/>
              <c:layout>
                <c:manualLayout>
                  <c:x val="2.4911548812996617E-2"/>
                  <c:y val="-0.11484328676924863"/>
                </c:manualLayout>
              </c:layout>
              <c:tx>
                <c:rich>
                  <a:bodyPr/>
                  <a:lstStyle/>
                  <a:p>
                    <a:r>
                      <a:rPr lang="en-US" dirty="0"/>
                      <a:t>Public Works
25.0%</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61-480A-BF96-51A42DF197C4}"/>
                </c:ext>
              </c:extLst>
            </c:dLbl>
            <c:dLbl>
              <c:idx val="3"/>
              <c:layout>
                <c:manualLayout>
                  <c:x val="6.6816639072182132E-2"/>
                  <c:y val="4.0382005651344734E-2"/>
                </c:manualLayout>
              </c:layout>
              <c:tx>
                <c:rich>
                  <a:bodyPr/>
                  <a:lstStyle/>
                  <a:p>
                    <a:r>
                      <a:rPr lang="en-US" dirty="0"/>
                      <a:t>Public Safety
22.5%</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D61-480A-BF96-51A42DF197C4}"/>
                </c:ext>
              </c:extLst>
            </c:dLbl>
            <c:dLbl>
              <c:idx val="4"/>
              <c:layout>
                <c:manualLayout>
                  <c:x val="0.14163788285051221"/>
                  <c:y val="0.18870323885050158"/>
                </c:manualLayout>
              </c:layout>
              <c:tx>
                <c:rich>
                  <a:bodyPr/>
                  <a:lstStyle/>
                  <a:p>
                    <a:r>
                      <a:rPr lang="en-US" dirty="0"/>
                      <a:t>Human Services
4.0%</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D61-480A-BF96-51A42DF197C4}"/>
                </c:ext>
              </c:extLst>
            </c:dLbl>
            <c:dLbl>
              <c:idx val="5"/>
              <c:layout>
                <c:manualLayout>
                  <c:x val="-8.6640444426875088E-2"/>
                  <c:y val="0.11246928492125509"/>
                </c:manualLayout>
              </c:layout>
              <c:tx>
                <c:rich>
                  <a:bodyPr/>
                  <a:lstStyle/>
                  <a:p>
                    <a:r>
                      <a:rPr lang="en-US" dirty="0"/>
                      <a:t>Recreation-Culture
5.6%</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D61-480A-BF96-51A42DF197C4}"/>
                </c:ext>
              </c:extLst>
            </c:dLbl>
            <c:dLbl>
              <c:idx val="6"/>
              <c:layout>
                <c:manualLayout>
                  <c:x val="-3.771767043763001E-2"/>
                  <c:y val="6.0137273296414114E-3"/>
                </c:manualLayout>
              </c:layout>
              <c:tx>
                <c:rich>
                  <a:bodyPr/>
                  <a:lstStyle/>
                  <a:p>
                    <a:r>
                      <a:rPr lang="en-US" dirty="0"/>
                      <a:t>Other Expenses
22.8%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D61-480A-BF96-51A42DF197C4}"/>
                </c:ext>
              </c:extLst>
            </c:dLbl>
            <c:numFmt formatCode="0%" sourceLinked="0"/>
            <c:spPr>
              <a:noFill/>
              <a:ln w="25400">
                <a:noFill/>
              </a:ln>
            </c:spPr>
            <c:txPr>
              <a:bodyPr/>
              <a:lstStyle/>
              <a:p>
                <a:pPr>
                  <a:defRPr sz="1575"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'Total Chart'!$D$16:$D$22</c:f>
              <c:strCache>
                <c:ptCount val="7"/>
                <c:pt idx="0">
                  <c:v>General Govt.</c:v>
                </c:pt>
                <c:pt idx="1">
                  <c:v>Boards &amp; Commissions</c:v>
                </c:pt>
                <c:pt idx="2">
                  <c:v>Public Works</c:v>
                </c:pt>
                <c:pt idx="3">
                  <c:v>Public Safety</c:v>
                </c:pt>
                <c:pt idx="4">
                  <c:v>Human Services</c:v>
                </c:pt>
                <c:pt idx="5">
                  <c:v>Recreation-Culture</c:v>
                </c:pt>
                <c:pt idx="6">
                  <c:v>Other Expenses</c:v>
                </c:pt>
              </c:strCache>
            </c:strRef>
          </c:cat>
          <c:val>
            <c:numRef>
              <c:f>'Total Chart'!$E$16:$E$22</c:f>
              <c:numCache>
                <c:formatCode>General</c:formatCode>
                <c:ptCount val="7"/>
                <c:pt idx="0">
                  <c:v>3871276</c:v>
                </c:pt>
                <c:pt idx="1">
                  <c:v>55665</c:v>
                </c:pt>
                <c:pt idx="2">
                  <c:v>4797205</c:v>
                </c:pt>
                <c:pt idx="3">
                  <c:v>3953936</c:v>
                </c:pt>
                <c:pt idx="4">
                  <c:v>739385</c:v>
                </c:pt>
                <c:pt idx="5">
                  <c:v>931032</c:v>
                </c:pt>
                <c:pt idx="6">
                  <c:v>4208128</c:v>
                </c:pt>
              </c:numCache>
            </c:numRef>
          </c:val>
          <c:extLst>
            <c:ext xmlns:c16="http://schemas.microsoft.com/office/drawing/2014/chart" uri="{C3380CC4-5D6E-409C-BE32-E72D297353CC}">
              <c16:uniqueId val="{0000000D-8D61-480A-BF96-51A42DF197C4}"/>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15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77103" cy="469107"/>
          </a:xfrm>
          <a:prstGeom prst="rect">
            <a:avLst/>
          </a:prstGeom>
        </p:spPr>
        <p:txBody>
          <a:bodyPr vert="horz" lIns="93216" tIns="46608" rIns="93216" bIns="46608" rtlCol="0"/>
          <a:lstStyle>
            <a:lvl1pPr algn="l" fontAlgn="auto">
              <a:spcBef>
                <a:spcPts val="0"/>
              </a:spcBef>
              <a:spcAft>
                <a:spcPts val="0"/>
              </a:spcAft>
              <a:defRPr sz="1100">
                <a:latin typeface="+mn-lt"/>
                <a:cs typeface="+mn-cs"/>
              </a:defRPr>
            </a:lvl1pPr>
          </a:lstStyle>
          <a:p>
            <a:pPr>
              <a:defRPr/>
            </a:pPr>
            <a:endParaRPr lang="en-US" dirty="0"/>
          </a:p>
        </p:txBody>
      </p:sp>
      <p:sp>
        <p:nvSpPr>
          <p:cNvPr id="3" name="Date Placeholder 2"/>
          <p:cNvSpPr>
            <a:spLocks noGrp="1"/>
          </p:cNvSpPr>
          <p:nvPr>
            <p:ph type="dt" sz="quarter" idx="1"/>
          </p:nvPr>
        </p:nvSpPr>
        <p:spPr>
          <a:xfrm>
            <a:off x="4023787" y="2"/>
            <a:ext cx="3077103" cy="469107"/>
          </a:xfrm>
          <a:prstGeom prst="rect">
            <a:avLst/>
          </a:prstGeom>
        </p:spPr>
        <p:txBody>
          <a:bodyPr vert="horz" lIns="93216" tIns="46608" rIns="93216" bIns="46608" rtlCol="0"/>
          <a:lstStyle>
            <a:lvl1pPr algn="r" fontAlgn="auto">
              <a:spcBef>
                <a:spcPts val="0"/>
              </a:spcBef>
              <a:spcAft>
                <a:spcPts val="0"/>
              </a:spcAft>
              <a:defRPr sz="1100">
                <a:latin typeface="+mn-lt"/>
                <a:cs typeface="+mn-cs"/>
              </a:defRPr>
            </a:lvl1pPr>
          </a:lstStyle>
          <a:p>
            <a:pPr>
              <a:defRPr/>
            </a:pPr>
            <a:fld id="{E55C3749-8DD9-4F56-908F-08FEF90D207D}" type="datetimeFigureOut">
              <a:rPr lang="en-US"/>
              <a:pPr>
                <a:defRPr/>
              </a:pPr>
              <a:t>3/28/2024</a:t>
            </a:fld>
            <a:endParaRPr lang="en-US" dirty="0"/>
          </a:p>
        </p:txBody>
      </p:sp>
      <p:sp>
        <p:nvSpPr>
          <p:cNvPr id="4" name="Footer Placeholder 3"/>
          <p:cNvSpPr>
            <a:spLocks noGrp="1"/>
          </p:cNvSpPr>
          <p:nvPr>
            <p:ph type="ftr" sz="quarter" idx="2"/>
          </p:nvPr>
        </p:nvSpPr>
        <p:spPr>
          <a:xfrm>
            <a:off x="4" y="8917786"/>
            <a:ext cx="3077103" cy="469107"/>
          </a:xfrm>
          <a:prstGeom prst="rect">
            <a:avLst/>
          </a:prstGeom>
        </p:spPr>
        <p:txBody>
          <a:bodyPr vert="horz" lIns="93216" tIns="46608" rIns="93216" bIns="46608" rtlCol="0" anchor="b"/>
          <a:lstStyle>
            <a:lvl1pPr algn="l" fontAlgn="auto">
              <a:spcBef>
                <a:spcPts val="0"/>
              </a:spcBef>
              <a:spcAft>
                <a:spcPts val="0"/>
              </a:spcAft>
              <a:defRPr sz="11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023787" y="8917786"/>
            <a:ext cx="3077103" cy="469107"/>
          </a:xfrm>
          <a:prstGeom prst="rect">
            <a:avLst/>
          </a:prstGeom>
        </p:spPr>
        <p:txBody>
          <a:bodyPr vert="horz" lIns="93216" tIns="46608" rIns="93216" bIns="46608" rtlCol="0" anchor="b"/>
          <a:lstStyle>
            <a:lvl1pPr algn="r" fontAlgn="auto">
              <a:spcBef>
                <a:spcPts val="0"/>
              </a:spcBef>
              <a:spcAft>
                <a:spcPts val="0"/>
              </a:spcAft>
              <a:defRPr sz="1100">
                <a:latin typeface="+mn-lt"/>
                <a:cs typeface="+mn-cs"/>
              </a:defRPr>
            </a:lvl1pPr>
          </a:lstStyle>
          <a:p>
            <a:pPr>
              <a:defRPr/>
            </a:pPr>
            <a:fld id="{9FC9C27C-E039-4DA2-ACF1-74D79C300CE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77103" cy="469107"/>
          </a:xfrm>
          <a:prstGeom prst="rect">
            <a:avLst/>
          </a:prstGeom>
        </p:spPr>
        <p:txBody>
          <a:bodyPr vert="horz" lIns="93216" tIns="46608" rIns="93216" bIns="46608" rtlCol="0"/>
          <a:lstStyle>
            <a:lvl1pPr algn="l" fontAlgn="auto">
              <a:spcBef>
                <a:spcPts val="0"/>
              </a:spcBef>
              <a:spcAft>
                <a:spcPts val="0"/>
              </a:spcAft>
              <a:defRPr sz="1100">
                <a:latin typeface="+mn-lt"/>
                <a:cs typeface="+mn-cs"/>
              </a:defRPr>
            </a:lvl1pPr>
          </a:lstStyle>
          <a:p>
            <a:pPr>
              <a:defRPr/>
            </a:pPr>
            <a:endParaRPr lang="en-US" dirty="0"/>
          </a:p>
        </p:txBody>
      </p:sp>
      <p:sp>
        <p:nvSpPr>
          <p:cNvPr id="3" name="Date Placeholder 2"/>
          <p:cNvSpPr>
            <a:spLocks noGrp="1"/>
          </p:cNvSpPr>
          <p:nvPr>
            <p:ph type="dt" idx="1"/>
          </p:nvPr>
        </p:nvSpPr>
        <p:spPr>
          <a:xfrm>
            <a:off x="4023787" y="2"/>
            <a:ext cx="3077103" cy="469107"/>
          </a:xfrm>
          <a:prstGeom prst="rect">
            <a:avLst/>
          </a:prstGeom>
        </p:spPr>
        <p:txBody>
          <a:bodyPr vert="horz" lIns="93216" tIns="46608" rIns="93216" bIns="46608" rtlCol="0"/>
          <a:lstStyle>
            <a:lvl1pPr algn="r" fontAlgn="auto">
              <a:spcBef>
                <a:spcPts val="0"/>
              </a:spcBef>
              <a:spcAft>
                <a:spcPts val="0"/>
              </a:spcAft>
              <a:defRPr sz="1100">
                <a:latin typeface="+mn-lt"/>
                <a:cs typeface="+mn-cs"/>
              </a:defRPr>
            </a:lvl1pPr>
          </a:lstStyle>
          <a:p>
            <a:pPr>
              <a:defRPr/>
            </a:pPr>
            <a:fld id="{22715EB6-5634-4000-B90D-BEA645383979}" type="datetimeFigureOut">
              <a:rPr lang="en-US"/>
              <a:pPr>
                <a:defRPr/>
              </a:pPr>
              <a:t>3/28/2024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216" tIns="46608" rIns="93216" bIns="46608" rtlCol="0" anchor="ctr"/>
          <a:lstStyle/>
          <a:p>
            <a:pPr lvl="0"/>
            <a:endParaRPr lang="en-US" noProof="0" dirty="0"/>
          </a:p>
        </p:txBody>
      </p:sp>
      <p:sp>
        <p:nvSpPr>
          <p:cNvPr id="5" name="Notes Placeholder 4"/>
          <p:cNvSpPr>
            <a:spLocks noGrp="1"/>
          </p:cNvSpPr>
          <p:nvPr>
            <p:ph type="body" sz="quarter" idx="3"/>
          </p:nvPr>
        </p:nvSpPr>
        <p:spPr>
          <a:xfrm>
            <a:off x="709614" y="4460482"/>
            <a:ext cx="5683254" cy="4223541"/>
          </a:xfrm>
          <a:prstGeom prst="rect">
            <a:avLst/>
          </a:prstGeom>
        </p:spPr>
        <p:txBody>
          <a:bodyPr vert="horz" lIns="93216" tIns="46608" rIns="93216" bIns="466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917786"/>
            <a:ext cx="3077103" cy="469107"/>
          </a:xfrm>
          <a:prstGeom prst="rect">
            <a:avLst/>
          </a:prstGeom>
        </p:spPr>
        <p:txBody>
          <a:bodyPr vert="horz" lIns="93216" tIns="46608" rIns="93216" bIns="46608" rtlCol="0" anchor="b"/>
          <a:lstStyle>
            <a:lvl1pPr algn="l" fontAlgn="auto">
              <a:spcBef>
                <a:spcPts val="0"/>
              </a:spcBef>
              <a:spcAft>
                <a:spcPts val="0"/>
              </a:spcAft>
              <a:defRPr sz="11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23787" y="8917786"/>
            <a:ext cx="3077103" cy="469107"/>
          </a:xfrm>
          <a:prstGeom prst="rect">
            <a:avLst/>
          </a:prstGeom>
        </p:spPr>
        <p:txBody>
          <a:bodyPr vert="horz" lIns="93216" tIns="46608" rIns="93216" bIns="46608" rtlCol="0" anchor="b"/>
          <a:lstStyle>
            <a:lvl1pPr algn="r" fontAlgn="auto">
              <a:spcBef>
                <a:spcPts val="0"/>
              </a:spcBef>
              <a:spcAft>
                <a:spcPts val="0"/>
              </a:spcAft>
              <a:defRPr sz="1100">
                <a:latin typeface="+mn-lt"/>
                <a:cs typeface="+mn-cs"/>
              </a:defRPr>
            </a:lvl1pPr>
          </a:lstStyle>
          <a:p>
            <a:pPr>
              <a:defRPr/>
            </a:pPr>
            <a:fld id="{1CD6B46D-AB4B-4CF7-86C3-8C086EA4AF8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000"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889AC-75E4-4D92-BDC1-60AAB90594E2}"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43277-9AC4-4B9A-8ECA-BC2D62C6E047}" type="slidenum">
              <a:rPr lang="en-US">
                <a:cs typeface="Arial" charset="0"/>
              </a:rPr>
              <a:pPr fontAlgn="base">
                <a:spcBef>
                  <a:spcPct val="0"/>
                </a:spcBef>
                <a:spcAft>
                  <a:spcPct val="0"/>
                </a:spcAft>
                <a:defRPr/>
              </a:pPr>
              <a:t>24</a:t>
            </a:fld>
            <a:endParaRPr lang="en-US" dirty="0">
              <a:cs typeface="Arial" charset="0"/>
            </a:endParaRPr>
          </a:p>
        </p:txBody>
      </p:sp>
    </p:spTree>
    <p:extLst>
      <p:ext uri="{BB962C8B-B14F-4D97-AF65-F5344CB8AC3E}">
        <p14:creationId xmlns:p14="http://schemas.microsoft.com/office/powerpoint/2010/main" val="325315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000"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77EBC-9A0D-4124-B82F-F2493E73F7E6}"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a:p>
        </p:txBody>
      </p:sp>
      <p:sp>
        <p:nvSpPr>
          <p:cNvPr id="4" name="Slide Number Placeholder 3"/>
          <p:cNvSpPr>
            <a:spLocks noGrp="1"/>
          </p:cNvSpPr>
          <p:nvPr>
            <p:ph type="sldNum" sz="quarter" idx="5"/>
          </p:nvPr>
        </p:nvSpPr>
        <p:spPr/>
        <p:txBody>
          <a:bodyPr/>
          <a:lstStyle/>
          <a:p>
            <a:pPr>
              <a:defRPr/>
            </a:pPr>
            <a:fld id="{F9D50836-D47B-4EA2-94FD-FC8DF1F62717}"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a:p>
        </p:txBody>
      </p:sp>
      <p:sp>
        <p:nvSpPr>
          <p:cNvPr id="4" name="Slide Number Placeholder 3"/>
          <p:cNvSpPr>
            <a:spLocks noGrp="1"/>
          </p:cNvSpPr>
          <p:nvPr>
            <p:ph type="sldNum" sz="quarter" idx="5"/>
          </p:nvPr>
        </p:nvSpPr>
        <p:spPr/>
        <p:txBody>
          <a:bodyPr/>
          <a:lstStyle/>
          <a:p>
            <a:pPr>
              <a:defRPr/>
            </a:pPr>
            <a:fld id="{67491334-541F-437A-8EB7-5253FBC169EF}" type="slidenum">
              <a:rPr lang="en-US" smtClean="0"/>
              <a:pPr>
                <a:defRPr/>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a:p>
        </p:txBody>
      </p:sp>
      <p:sp>
        <p:nvSpPr>
          <p:cNvPr id="4" name="Slide Number Placeholder 3"/>
          <p:cNvSpPr>
            <a:spLocks noGrp="1"/>
          </p:cNvSpPr>
          <p:nvPr>
            <p:ph type="sldNum" sz="quarter" idx="5"/>
          </p:nvPr>
        </p:nvSpPr>
        <p:spPr/>
        <p:txBody>
          <a:bodyPr/>
          <a:lstStyle/>
          <a:p>
            <a:pPr>
              <a:defRPr/>
            </a:pPr>
            <a:fld id="{DBF923A3-B995-4FEE-904D-DC63B530EE9F}" type="slidenum">
              <a:rPr lang="en-US" smtClean="0"/>
              <a:pPr>
                <a:defRPr/>
              </a:pPr>
              <a:t>14</a:t>
            </a:fld>
            <a:endParaRPr lang="en-US" dirty="0"/>
          </a:p>
        </p:txBody>
      </p:sp>
    </p:spTree>
    <p:extLst>
      <p:ext uri="{BB962C8B-B14F-4D97-AF65-F5344CB8AC3E}">
        <p14:creationId xmlns:p14="http://schemas.microsoft.com/office/powerpoint/2010/main" val="180242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a:p>
        </p:txBody>
      </p:sp>
      <p:sp>
        <p:nvSpPr>
          <p:cNvPr id="4" name="Slide Number Placeholder 3"/>
          <p:cNvSpPr>
            <a:spLocks noGrp="1"/>
          </p:cNvSpPr>
          <p:nvPr>
            <p:ph type="sldNum" sz="quarter" idx="5"/>
          </p:nvPr>
        </p:nvSpPr>
        <p:spPr/>
        <p:txBody>
          <a:bodyPr/>
          <a:lstStyle/>
          <a:p>
            <a:pPr>
              <a:defRPr/>
            </a:pPr>
            <a:fld id="{DBF923A3-B995-4FEE-904D-DC63B530EE9F}" type="slidenum">
              <a:rPr lang="en-US" smtClean="0"/>
              <a:pPr>
                <a:defRPr/>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sz="2000"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2DB07-B8F4-4D70-856E-0EB47AD769CE}"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43277-9AC4-4B9A-8ECA-BC2D62C6E047}"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43277-9AC4-4B9A-8ECA-BC2D62C6E047}" type="slidenum">
              <a:rPr lang="en-US">
                <a:cs typeface="Arial" charset="0"/>
              </a:rPr>
              <a:pPr fontAlgn="base">
                <a:spcBef>
                  <a:spcPct val="0"/>
                </a:spcBef>
                <a:spcAft>
                  <a:spcPct val="0"/>
                </a:spcAft>
                <a:defRPr/>
              </a:pPr>
              <a:t>23</a:t>
            </a:fld>
            <a:endParaRPr lang="en-US" dirty="0">
              <a:cs typeface="Arial" charset="0"/>
            </a:endParaRPr>
          </a:p>
        </p:txBody>
      </p:sp>
    </p:spTree>
    <p:extLst>
      <p:ext uri="{BB962C8B-B14F-4D97-AF65-F5344CB8AC3E}">
        <p14:creationId xmlns:p14="http://schemas.microsoft.com/office/powerpoint/2010/main" val="149753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8727032E-A477-46D2-880C-7B57642FEC8E}" type="datetimeFigureOut">
              <a:rPr lang="en-US"/>
              <a:pPr>
                <a:defRPr/>
              </a:pPr>
              <a:t>3/28/2024</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039CEB2-7CBB-4413-889D-E02B0CE724F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BBD0B0-36E6-4270-874E-ECEB3C1D5771}"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C01B0C-030F-4848-8468-E68207EFACF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29A0B9DE-5F85-42D1-9D98-E18F30BC1F3E}"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5713FA82-8EE3-4179-8BBB-3B5DF6B306B8}" type="datetimeFigureOut">
              <a:rPr lang="en-US"/>
              <a:pPr>
                <a:defRPr/>
              </a:pPr>
              <a:t>3/28/2024</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8A2C5E4D-CC66-46AE-A4AE-B6011F4F2E18}" type="datetimeFigureOut">
              <a:rPr lang="en-US"/>
              <a:pPr>
                <a:defRPr/>
              </a:pPr>
              <a:t>3/28/2024</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A415227-66A9-4C6D-B9AB-BAE67E16C9F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B1D87C-3468-4AEC-B81B-7065D704CEFE}"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4275D976-60D5-4EC7-9571-3AD2C6640C1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2B741A8B-7CA1-4721-9685-6C3D59C72336}" type="datetimeFigureOut">
              <a:rPr lang="en-US"/>
              <a:pPr>
                <a:defRPr/>
              </a:pPr>
              <a:t>3/28/2024</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46978AE-3365-4738-81AB-0B0C87AECA3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7ECEA3E-34CB-4C6A-981E-CC6B6BC37E54}" type="datetimeFigureOut">
              <a:rPr lang="en-US"/>
              <a:pPr>
                <a:defRPr/>
              </a:pPr>
              <a:t>3/28/2024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2385008-D9BD-4BE8-AF69-7271716CF3A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8BB5BE09-DF26-4DF6-BA4D-86CCE6DF7951}" type="datetimeFigureOut">
              <a:rPr lang="en-US"/>
              <a:pPr>
                <a:defRPr/>
              </a:pPr>
              <a:t>3/28/2024</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D42AE744-C742-45EA-86DD-60973D046BD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88109C-8440-4E9B-9A82-F604F9D4F40F}" type="datetimeFigureOut">
              <a:rPr lang="en-US"/>
              <a:pPr>
                <a:defRPr/>
              </a:pPr>
              <a:t>3/28/2024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FE6DB158-B70C-4F99-AD50-E13E9E39AD7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C57F67D6-0B7C-4144-9D34-ECCC37154D30}" type="datetimeFigureOut">
              <a:rPr lang="en-US"/>
              <a:pPr>
                <a:defRPr/>
              </a:pPr>
              <a:t>3/28/2024</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8CD624D-CD00-4E92-8511-3D5632D38CA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CD3FC6A2-B13E-4D73-8484-B804DD60607B}"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1432BA2A-94BA-4D3C-8964-6CB12073F819}" type="datetimeFigureOut">
              <a:rPr lang="en-US"/>
              <a:pPr>
                <a:defRPr/>
              </a:pPr>
              <a:t>3/28/2024</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68D918-A10E-4955-9077-A6084D855DB4}"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9A41A33-82BC-4426-802A-EAF809EE1F6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BC9E1CD3-0ED5-4BA4-9835-13ECF9525C5A}"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B7CD02FB-6AF4-4A30-AD9D-CFC8ED181320}" type="datetimeFigureOut">
              <a:rPr lang="en-US"/>
              <a:pPr>
                <a:defRPr/>
              </a:pPr>
              <a:t>3/28/2024</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D00E4C1-AE40-40A2-A5BB-9E02FB99DB6F}" type="datetimeFigureOut">
              <a:rPr lang="en-US"/>
              <a:pPr>
                <a:defRPr/>
              </a:pPr>
              <a:t>3/28/2024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935FBDA-1574-48C7-894E-34758F201FE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44C3AF6-C9D3-44F8-9B28-F0EF1214B119}"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A5E298A3-9992-47BC-A35F-B6CBED1390A9}" type="datetimeFigureOut">
              <a:rPr lang="en-US"/>
              <a:pPr>
                <a:defRPr/>
              </a:pPr>
              <a:t>3/28/2024</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7572F8-5D6A-4ADD-B6A7-5A498E4FA8C5}"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D7D66C-1A05-4E1D-9D55-9B4AE148899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7FB9D9-88D5-4EFC-807B-B9B8FA60B0BD}"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8C3898-4B5F-4209-8311-17E185FDBC4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A2A1654-91D5-4845-8106-154A56ABDE04}"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C6231E-F4DB-43BC-A679-A4A7EB77653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1A0659-2F7A-43F6-9C2D-04DBD2B2D24D}" type="datetimeFigureOut">
              <a:rPr lang="en-US"/>
              <a:pPr>
                <a:defRPr/>
              </a:pPr>
              <a:t>3/28/2024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13A02A-3F92-4D1C-93B0-49AB86C223FC}"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44459-0BF5-4295-ADEA-48D9A0FA68E3}" type="datetimeFigureOut">
              <a:rPr lang="en-US"/>
              <a:pPr>
                <a:defRPr/>
              </a:pPr>
              <a:t>3/28/2024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B845706-82CB-4F09-9366-0932EC33121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6F6289-874D-4D87-A0BA-B0123FF3176B}" type="datetimeFigureOut">
              <a:rPr lang="en-US"/>
              <a:pPr>
                <a:defRPr/>
              </a:pPr>
              <a:t>3/28/2024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E93F6EA-5240-44F6-B0B3-41D33087B747}"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623EBD-5452-4D7E-9271-5EDF4E500FAE}" type="datetimeFigureOut">
              <a:rPr lang="en-US"/>
              <a:pPr>
                <a:defRPr/>
              </a:pPr>
              <a:t>3/28/2024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C6CEFFE-2ECB-4726-9E34-4B36F89BC3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dirty="0"/>
          </a:p>
        </p:txBody>
      </p:sp>
      <p:sp>
        <p:nvSpPr>
          <p:cNvPr id="16" name="Date Placeholder 3"/>
          <p:cNvSpPr>
            <a:spLocks noGrp="1"/>
          </p:cNvSpPr>
          <p:nvPr>
            <p:ph type="dt" sz="half" idx="11"/>
          </p:nvPr>
        </p:nvSpPr>
        <p:spPr/>
        <p:txBody>
          <a:bodyPr/>
          <a:lstStyle>
            <a:lvl1pPr>
              <a:defRPr/>
            </a:lvl1pPr>
          </a:lstStyle>
          <a:p>
            <a:pPr>
              <a:defRPr/>
            </a:pPr>
            <a:fld id="{2C9464F0-5971-4219-ADBC-3F426D0C02AA}" type="datetimeFigureOut">
              <a:rPr lang="en-US"/>
              <a:pPr>
                <a:defRPr/>
              </a:pPr>
              <a:t>3/28/2024</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A03ED43B-6532-4E8E-B206-330DA9DCBDB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2A3BCF-97DA-43C0-A4D8-F8071F93E64C}" type="datetimeFigureOut">
              <a:rPr lang="en-US"/>
              <a:pPr>
                <a:defRPr/>
              </a:pPr>
              <a:t>3/28/2024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1FFE61-74BE-48D5-885E-90CE2375F65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75F074-C06F-481D-AD67-2F52F0A2AC17}" type="datetimeFigureOut">
              <a:rPr lang="en-US"/>
              <a:pPr>
                <a:defRPr/>
              </a:pPr>
              <a:t>3/28/2024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016850E-FD76-4447-942A-55194602299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25780-285D-40D2-809A-090B498D3D55}"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96D249-B0A1-4854-8402-25D857002B6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450030-68C2-470C-9345-6BF1EE93582C}" type="datetimeFigureOut">
              <a:rPr lang="en-US"/>
              <a:pPr>
                <a:defRPr/>
              </a:pPr>
              <a:t>3/28/2024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C4E6D6-75D6-4349-8489-9EF7771ED7B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3F529CB6-9FA9-4C54-AEB4-A60F65DB7DA3}" type="datetimeFigureOut">
              <a:rPr lang="en-US"/>
              <a:pPr>
                <a:defRPr/>
              </a:pPr>
              <a:t>3/28/2024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80F1C0B3-807F-4354-BE15-EF074819463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488FF181-1B38-41AB-B4DE-34860B281291}" type="datetimeFigureOut">
              <a:rPr lang="en-US"/>
              <a:pPr>
                <a:defRPr/>
              </a:pPr>
              <a:t>3/28/2024</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6E70DC97-F358-4C13-8DB7-7AB4240033F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21DD34B-EF0C-4840-A282-8EF77188F50B}" type="datetimeFigureOut">
              <a:rPr lang="en-US"/>
              <a:pPr>
                <a:defRPr/>
              </a:pPr>
              <a:t>3/28/2024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4D2EAF0-55E8-4511-B24D-6CEC2C42C09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295D7CEA-9D48-44E7-913E-0BC42154D3F0}" type="datetimeFigureOut">
              <a:rPr lang="en-US"/>
              <a:pPr>
                <a:defRPr/>
              </a:pPr>
              <a:t>3/28/2024</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65EE705-C55C-4615-AAF6-A783532DA1D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2A0EC64E-5EFD-45A9-9EAA-82DCACFBE221}"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76E0327C-F235-4C89-BA7F-C30E781F5145}" type="datetimeFigureOut">
              <a:rPr lang="en-US"/>
              <a:pPr>
                <a:defRPr/>
              </a:pPr>
              <a:t>3/28/2024</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F7EAAA9-9769-44F2-B867-912D365D87CB}"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97FDA9DF-7325-46AE-AAAE-28BA7F1B8A73}" type="datetimeFigureOut">
              <a:rPr lang="en-US"/>
              <a:pPr>
                <a:defRPr/>
              </a:pPr>
              <a:t>3/28/2024</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C136BA75-8BEE-4164-8580-2F85DFACB7EA}" type="datetimeFigureOut">
              <a:rPr lang="en-US"/>
              <a:pPr>
                <a:defRPr/>
              </a:pPr>
              <a:t>3/28/2024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BB89D45D-1A49-4963-B260-3B246BC836DD}"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6BB0C95C-36D5-4781-8C38-B49B409AC67F}" type="datetimeFigureOut">
              <a:rPr lang="en-US"/>
              <a:pPr>
                <a:defRPr/>
              </a:pPr>
              <a:t>3/28/2024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AFA3ABEE-4C01-43AB-B714-D32513996FC6}" type="slidenum">
              <a:rPr lang="en-US"/>
              <a:pPr>
                <a:defRPr/>
              </a:pPr>
              <a:t>‹#›</a:t>
            </a:fld>
            <a:endParaRPr lang="en-US" dirty="0"/>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47" r:id="rId10"/>
    <p:sldLayoutId id="2147483879"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C93BA5-2850-4AAA-958B-FCEE156F940B}" type="datetimeFigureOut">
              <a:rPr lang="en-US"/>
              <a:pPr>
                <a:defRPr/>
              </a:pPr>
              <a:t>3/28/2024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8AFC06-13AF-4531-9059-FF734DF8E2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397" y="2743200"/>
            <a:ext cx="6629401" cy="3886200"/>
          </a:xfrm>
        </p:spPr>
        <p:txBody>
          <a:bodyPr/>
          <a:lstStyle/>
          <a:p>
            <a:r>
              <a:rPr lang="en-US" sz="2000" u="sng" dirty="0">
                <a:solidFill>
                  <a:schemeClr val="tx2">
                    <a:lumMod val="50000"/>
                  </a:schemeClr>
                </a:solidFill>
              </a:rPr>
              <a:t>As proposed by the Town council</a:t>
            </a:r>
          </a:p>
          <a:p>
            <a:endParaRPr lang="en-US" dirty="0"/>
          </a:p>
        </p:txBody>
      </p:sp>
      <p:sp>
        <p:nvSpPr>
          <p:cNvPr id="25603" name="Title 1"/>
          <p:cNvSpPr>
            <a:spLocks noGrp="1"/>
          </p:cNvSpPr>
          <p:nvPr>
            <p:ph type="ctrTitle"/>
          </p:nvPr>
        </p:nvSpPr>
        <p:spPr>
          <a:xfrm>
            <a:off x="723896" y="549027"/>
            <a:ext cx="7772400" cy="1295400"/>
          </a:xfrm>
        </p:spPr>
        <p:txBody>
          <a:bodyPr/>
          <a:lstStyle/>
          <a:p>
            <a:r>
              <a:rPr lang="en-US" dirty="0"/>
              <a:t>GENERAL GOVERNMENT</a:t>
            </a:r>
            <a:br>
              <a:rPr lang="en-US" dirty="0"/>
            </a:br>
            <a:r>
              <a:rPr lang="en-US" dirty="0"/>
              <a:t>2024-2025 BUDGET</a:t>
            </a:r>
          </a:p>
        </p:txBody>
      </p:sp>
      <p:sp>
        <p:nvSpPr>
          <p:cNvPr id="25604" name="Text Box 4"/>
          <p:cNvSpPr txBox="1">
            <a:spLocks noChangeArrowheads="1"/>
          </p:cNvSpPr>
          <p:nvPr/>
        </p:nvSpPr>
        <p:spPr bwMode="auto">
          <a:xfrm>
            <a:off x="914396" y="3245346"/>
            <a:ext cx="7391401" cy="3147015"/>
          </a:xfrm>
          <a:prstGeom prst="rect">
            <a:avLst/>
          </a:prstGeom>
          <a:noFill/>
          <a:ln w="9525">
            <a:noFill/>
            <a:miter lim="800000"/>
            <a:headEnd/>
            <a:tailEnd/>
          </a:ln>
        </p:spPr>
        <p:txBody>
          <a:bodyPr wrap="square">
            <a:spAutoFit/>
          </a:bodyPr>
          <a:lstStyle/>
          <a:p>
            <a:pPr algn="ctr"/>
            <a:r>
              <a:rPr lang="en-US" sz="2000" b="1" dirty="0">
                <a:solidFill>
                  <a:schemeClr val="tx2">
                    <a:lumMod val="75000"/>
                  </a:schemeClr>
                </a:solidFill>
                <a:latin typeface="Georgia" pitchFamily="18" charset="0"/>
              </a:rPr>
              <a:t>Anthony J. Salvatore –Town Manager</a:t>
            </a:r>
          </a:p>
          <a:p>
            <a:pPr algn="ctr"/>
            <a:r>
              <a:rPr lang="en-US" sz="2000" b="1" dirty="0">
                <a:solidFill>
                  <a:schemeClr val="tx2">
                    <a:lumMod val="75000"/>
                  </a:schemeClr>
                </a:solidFill>
                <a:latin typeface="Georgia" pitchFamily="18" charset="0"/>
              </a:rPr>
              <a:t> </a:t>
            </a:r>
          </a:p>
          <a:p>
            <a:pPr algn="ctr"/>
            <a:r>
              <a:rPr lang="en-US" sz="2000" b="1" dirty="0">
                <a:solidFill>
                  <a:schemeClr val="tx2">
                    <a:lumMod val="75000"/>
                  </a:schemeClr>
                </a:solidFill>
                <a:latin typeface="Georgia" pitchFamily="18" charset="0"/>
              </a:rPr>
              <a:t>James </a:t>
            </a:r>
            <a:r>
              <a:rPr lang="en-US" sz="2000" b="1" dirty="0" err="1">
                <a:solidFill>
                  <a:schemeClr val="tx2">
                    <a:lumMod val="75000"/>
                  </a:schemeClr>
                </a:solidFill>
                <a:latin typeface="Georgia" pitchFamily="18" charset="0"/>
              </a:rPr>
              <a:t>Demetriades</a:t>
            </a:r>
            <a:r>
              <a:rPr lang="en-US" sz="2000" b="1" dirty="0">
                <a:solidFill>
                  <a:schemeClr val="tx2">
                    <a:lumMod val="75000"/>
                  </a:schemeClr>
                </a:solidFill>
                <a:latin typeface="Georgia" pitchFamily="18" charset="0"/>
              </a:rPr>
              <a:t> – Mayor</a:t>
            </a:r>
          </a:p>
          <a:p>
            <a:pPr algn="ctr"/>
            <a:endParaRPr lang="en-US" sz="1050" b="1" dirty="0">
              <a:solidFill>
                <a:schemeClr val="tx2">
                  <a:lumMod val="75000"/>
                </a:schemeClr>
              </a:solidFill>
              <a:latin typeface="Georgia" pitchFamily="18" charset="0"/>
            </a:endParaRPr>
          </a:p>
          <a:p>
            <a:pPr algn="ctr"/>
            <a:r>
              <a:rPr lang="en-US" sz="2000" b="1" dirty="0">
                <a:solidFill>
                  <a:schemeClr val="tx2">
                    <a:lumMod val="75000"/>
                  </a:schemeClr>
                </a:solidFill>
                <a:latin typeface="Georgia" pitchFamily="18" charset="0"/>
              </a:rPr>
              <a:t>Town Council:</a:t>
            </a:r>
          </a:p>
          <a:p>
            <a:pPr algn="ctr"/>
            <a:r>
              <a:rPr lang="en-US" b="1" dirty="0">
                <a:solidFill>
                  <a:schemeClr val="tx2">
                    <a:lumMod val="75000"/>
                  </a:schemeClr>
                </a:solidFill>
                <a:latin typeface="Georgia" pitchFamily="18" charset="0"/>
              </a:rPr>
              <a:t>Al Waters – Deputy Mayor</a:t>
            </a:r>
          </a:p>
          <a:p>
            <a:pPr algn="ctr"/>
            <a:r>
              <a:rPr lang="en-US" b="1" dirty="0">
                <a:solidFill>
                  <a:schemeClr val="tx2">
                    <a:lumMod val="75000"/>
                  </a:schemeClr>
                </a:solidFill>
                <a:latin typeface="Georgia" pitchFamily="18" charset="0"/>
              </a:rPr>
              <a:t>Julia </a:t>
            </a:r>
            <a:r>
              <a:rPr lang="en-US" b="1" dirty="0" err="1">
                <a:solidFill>
                  <a:schemeClr val="tx2">
                    <a:lumMod val="75000"/>
                  </a:schemeClr>
                </a:solidFill>
                <a:latin typeface="Georgia" pitchFamily="18" charset="0"/>
              </a:rPr>
              <a:t>Aurigemma</a:t>
            </a:r>
            <a:endParaRPr lang="en-US" b="1" dirty="0">
              <a:solidFill>
                <a:schemeClr val="tx2">
                  <a:lumMod val="75000"/>
                </a:schemeClr>
              </a:solidFill>
              <a:latin typeface="Georgia" pitchFamily="18" charset="0"/>
            </a:endParaRPr>
          </a:p>
          <a:p>
            <a:pPr algn="ctr"/>
            <a:r>
              <a:rPr lang="en-US" b="1" dirty="0">
                <a:solidFill>
                  <a:schemeClr val="tx2">
                    <a:lumMod val="75000"/>
                  </a:schemeClr>
                </a:solidFill>
                <a:latin typeface="Georgia" pitchFamily="18" charset="0"/>
              </a:rPr>
              <a:t>John Henehan</a:t>
            </a:r>
          </a:p>
          <a:p>
            <a:pPr algn="ctr"/>
            <a:r>
              <a:rPr lang="en-US" b="1" dirty="0">
                <a:solidFill>
                  <a:schemeClr val="tx2">
                    <a:lumMod val="75000"/>
                  </a:schemeClr>
                </a:solidFill>
                <a:latin typeface="Georgia" pitchFamily="18" charset="0"/>
              </a:rPr>
              <a:t>Paula Luna</a:t>
            </a:r>
          </a:p>
          <a:p>
            <a:pPr algn="ctr"/>
            <a:r>
              <a:rPr lang="en-US" b="1" dirty="0">
                <a:solidFill>
                  <a:schemeClr val="tx2">
                    <a:lumMod val="75000"/>
                  </a:schemeClr>
                </a:solidFill>
                <a:latin typeface="Georgia" pitchFamily="18" charset="0"/>
              </a:rPr>
              <a:t>Stacy </a:t>
            </a:r>
            <a:r>
              <a:rPr lang="en-US" b="1" dirty="0" err="1">
                <a:solidFill>
                  <a:schemeClr val="tx2">
                    <a:lumMod val="75000"/>
                  </a:schemeClr>
                </a:solidFill>
                <a:latin typeface="Georgia" pitchFamily="18" charset="0"/>
              </a:rPr>
              <a:t>Dabrowski</a:t>
            </a:r>
            <a:endParaRPr lang="en-US" b="1" dirty="0">
              <a:solidFill>
                <a:schemeClr val="tx2">
                  <a:lumMod val="75000"/>
                </a:schemeClr>
              </a:solidFill>
              <a:latin typeface="Georgia" pitchFamily="18" charset="0"/>
            </a:endParaRPr>
          </a:p>
          <a:p>
            <a:pPr algn="ctr"/>
            <a:r>
              <a:rPr lang="en-US" b="1" dirty="0">
                <a:solidFill>
                  <a:schemeClr val="tx2">
                    <a:lumMod val="75000"/>
                  </a:schemeClr>
                </a:solidFill>
                <a:latin typeface="Georgia" pitchFamily="18" charset="0"/>
              </a:rPr>
              <a:t>Brian Bonneau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Budget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72388531"/>
              </p:ext>
            </p:extLst>
          </p:nvPr>
        </p:nvGraphicFramePr>
        <p:xfrm>
          <a:off x="301625" y="1527175"/>
          <a:ext cx="8504240" cy="4177665"/>
        </p:xfrm>
        <a:graphic>
          <a:graphicData uri="http://schemas.openxmlformats.org/drawingml/2006/table">
            <a:tbl>
              <a:tblPr firstRow="1" bandRow="1">
                <a:tableStyleId>{5C22544A-7EE6-4342-B048-85BDC9FD1C3A}</a:tableStyleId>
              </a:tblPr>
              <a:tblGrid>
                <a:gridCol w="2212975">
                  <a:extLst>
                    <a:ext uri="{9D8B030D-6E8A-4147-A177-3AD203B41FA5}">
                      <a16:colId xmlns:a16="http://schemas.microsoft.com/office/drawing/2014/main" val="20000"/>
                    </a:ext>
                  </a:extLst>
                </a:gridCol>
                <a:gridCol w="2039145">
                  <a:extLst>
                    <a:ext uri="{9D8B030D-6E8A-4147-A177-3AD203B41FA5}">
                      <a16:colId xmlns:a16="http://schemas.microsoft.com/office/drawing/2014/main" val="20001"/>
                    </a:ext>
                  </a:extLst>
                </a:gridCol>
                <a:gridCol w="2126060">
                  <a:extLst>
                    <a:ext uri="{9D8B030D-6E8A-4147-A177-3AD203B41FA5}">
                      <a16:colId xmlns:a16="http://schemas.microsoft.com/office/drawing/2014/main" val="20002"/>
                    </a:ext>
                  </a:extLst>
                </a:gridCol>
                <a:gridCol w="2126060">
                  <a:extLst>
                    <a:ext uri="{9D8B030D-6E8A-4147-A177-3AD203B41FA5}">
                      <a16:colId xmlns:a16="http://schemas.microsoft.com/office/drawing/2014/main" val="20003"/>
                    </a:ext>
                  </a:extLst>
                </a:gridCol>
              </a:tblGrid>
              <a:tr h="520065">
                <a:tc>
                  <a:txBody>
                    <a:bodyPr/>
                    <a:lstStyle/>
                    <a:p>
                      <a:endParaRPr lang="en-US" dirty="0"/>
                    </a:p>
                  </a:txBody>
                  <a:tcPr/>
                </a:tc>
                <a:tc>
                  <a:txBody>
                    <a:bodyPr/>
                    <a:lstStyle/>
                    <a:p>
                      <a:pPr algn="ctr"/>
                      <a:r>
                        <a:rPr lang="en-US" dirty="0"/>
                        <a:t>Change from</a:t>
                      </a:r>
                      <a:r>
                        <a:rPr lang="en-US" baseline="0" dirty="0"/>
                        <a:t> Prior Year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Compared to Prior Year</a:t>
                      </a:r>
                    </a:p>
                    <a:p>
                      <a:pPr algn="ctr"/>
                      <a:endParaRPr lang="en-US" dirty="0"/>
                    </a:p>
                  </a:txBody>
                  <a:tcPr/>
                </a:tc>
                <a:tc>
                  <a:txBody>
                    <a:bodyPr/>
                    <a:lstStyle/>
                    <a:p>
                      <a:pPr algn="ctr"/>
                      <a:r>
                        <a:rPr lang="en-US" dirty="0"/>
                        <a:t>% of Total Budget Increase</a:t>
                      </a:r>
                    </a:p>
                  </a:txBody>
                  <a:tcPr/>
                </a:tc>
                <a:extLst>
                  <a:ext uri="{0D108BD9-81ED-4DB2-BD59-A6C34878D82A}">
                    <a16:rowId xmlns:a16="http://schemas.microsoft.com/office/drawing/2014/main" val="10000"/>
                  </a:ext>
                </a:extLst>
              </a:tr>
              <a:tr h="370840">
                <a:tc>
                  <a:txBody>
                    <a:bodyPr/>
                    <a:lstStyle/>
                    <a:p>
                      <a:r>
                        <a:rPr lang="en-US" dirty="0"/>
                        <a:t>General Government</a:t>
                      </a:r>
                    </a:p>
                  </a:txBody>
                  <a:tcPr/>
                </a:tc>
                <a:tc>
                  <a:txBody>
                    <a:bodyPr/>
                    <a:lstStyle/>
                    <a:p>
                      <a:pPr algn="ctr"/>
                      <a:r>
                        <a:rPr lang="en-US" dirty="0"/>
                        <a:t>$704,854</a:t>
                      </a:r>
                    </a:p>
                  </a:txBody>
                  <a:tcPr/>
                </a:tc>
                <a:tc>
                  <a:txBody>
                    <a:bodyPr/>
                    <a:lstStyle/>
                    <a:p>
                      <a:pPr algn="ctr"/>
                      <a:r>
                        <a:rPr lang="en-US" dirty="0"/>
                        <a:t>21.25%</a:t>
                      </a:r>
                    </a:p>
                  </a:txBody>
                  <a:tcPr/>
                </a:tc>
                <a:tc>
                  <a:txBody>
                    <a:bodyPr/>
                    <a:lstStyle/>
                    <a:p>
                      <a:pPr algn="ctr"/>
                      <a:r>
                        <a:rPr lang="en-US" dirty="0"/>
                        <a:t>43.2%</a:t>
                      </a:r>
                    </a:p>
                  </a:txBody>
                  <a:tcPr/>
                </a:tc>
                <a:extLst>
                  <a:ext uri="{0D108BD9-81ED-4DB2-BD59-A6C34878D82A}">
                    <a16:rowId xmlns:a16="http://schemas.microsoft.com/office/drawing/2014/main" val="10001"/>
                  </a:ext>
                </a:extLst>
              </a:tr>
              <a:tr h="370840">
                <a:tc>
                  <a:txBody>
                    <a:bodyPr/>
                    <a:lstStyle/>
                    <a:p>
                      <a:r>
                        <a:rPr lang="en-US" dirty="0"/>
                        <a:t>Boards</a:t>
                      </a:r>
                      <a:r>
                        <a:rPr lang="en-US" baseline="0" dirty="0"/>
                        <a:t> &amp; Comm.</a:t>
                      </a:r>
                      <a:endParaRPr lang="en-US" dirty="0"/>
                    </a:p>
                  </a:txBody>
                  <a:tcPr/>
                </a:tc>
                <a:tc>
                  <a:txBody>
                    <a:bodyPr/>
                    <a:lstStyle/>
                    <a:p>
                      <a:pPr algn="ctr"/>
                      <a:r>
                        <a:rPr lang="en-US" dirty="0"/>
                        <a:t>$763</a:t>
                      </a:r>
                    </a:p>
                  </a:txBody>
                  <a:tcPr/>
                </a:tc>
                <a:tc>
                  <a:txBody>
                    <a:bodyPr/>
                    <a:lstStyle/>
                    <a:p>
                      <a:pPr algn="ctr"/>
                      <a:r>
                        <a:rPr lang="en-US" dirty="0"/>
                        <a:t>1.4%</a:t>
                      </a:r>
                    </a:p>
                  </a:txBody>
                  <a:tcPr/>
                </a:tc>
                <a:tc>
                  <a:txBody>
                    <a:bodyPr/>
                    <a:lstStyle/>
                    <a:p>
                      <a:pPr algn="ctr"/>
                      <a:r>
                        <a:rPr lang="en-US" dirty="0"/>
                        <a:t>.04%</a:t>
                      </a:r>
                    </a:p>
                  </a:txBody>
                  <a:tcPr/>
                </a:tc>
                <a:extLst>
                  <a:ext uri="{0D108BD9-81ED-4DB2-BD59-A6C34878D82A}">
                    <a16:rowId xmlns:a16="http://schemas.microsoft.com/office/drawing/2014/main" val="10002"/>
                  </a:ext>
                </a:extLst>
              </a:tr>
              <a:tr h="370840">
                <a:tc>
                  <a:txBody>
                    <a:bodyPr/>
                    <a:lstStyle/>
                    <a:p>
                      <a:r>
                        <a:rPr lang="en-US" dirty="0"/>
                        <a:t>Public Works</a:t>
                      </a:r>
                    </a:p>
                  </a:txBody>
                  <a:tcPr/>
                </a:tc>
                <a:tc>
                  <a:txBody>
                    <a:bodyPr/>
                    <a:lstStyle/>
                    <a:p>
                      <a:pPr algn="ctr"/>
                      <a:r>
                        <a:rPr lang="en-US" dirty="0"/>
                        <a:t>$116,313</a:t>
                      </a:r>
                    </a:p>
                  </a:txBody>
                  <a:tcPr/>
                </a:tc>
                <a:tc>
                  <a:txBody>
                    <a:bodyPr/>
                    <a:lstStyle/>
                    <a:p>
                      <a:pPr algn="ctr"/>
                      <a:r>
                        <a:rPr lang="en-US" dirty="0"/>
                        <a:t>2.42%</a:t>
                      </a:r>
                    </a:p>
                  </a:txBody>
                  <a:tcPr/>
                </a:tc>
                <a:tc>
                  <a:txBody>
                    <a:bodyPr/>
                    <a:lstStyle/>
                    <a:p>
                      <a:pPr algn="ctr"/>
                      <a:r>
                        <a:rPr lang="en-US" dirty="0"/>
                        <a:t>7.1%</a:t>
                      </a:r>
                    </a:p>
                  </a:txBody>
                  <a:tcPr/>
                </a:tc>
                <a:extLst>
                  <a:ext uri="{0D108BD9-81ED-4DB2-BD59-A6C34878D82A}">
                    <a16:rowId xmlns:a16="http://schemas.microsoft.com/office/drawing/2014/main" val="10003"/>
                  </a:ext>
                </a:extLst>
              </a:tr>
              <a:tr h="370840">
                <a:tc>
                  <a:txBody>
                    <a:bodyPr/>
                    <a:lstStyle/>
                    <a:p>
                      <a:r>
                        <a:rPr lang="en-US" dirty="0"/>
                        <a:t>Public Safety</a:t>
                      </a:r>
                    </a:p>
                  </a:txBody>
                  <a:tcPr/>
                </a:tc>
                <a:tc>
                  <a:txBody>
                    <a:bodyPr/>
                    <a:lstStyle/>
                    <a:p>
                      <a:pPr algn="ctr"/>
                      <a:r>
                        <a:rPr lang="en-US" dirty="0"/>
                        <a:t>$379,482</a:t>
                      </a:r>
                    </a:p>
                  </a:txBody>
                  <a:tcPr/>
                </a:tc>
                <a:tc>
                  <a:txBody>
                    <a:bodyPr/>
                    <a:lstStyle/>
                    <a:p>
                      <a:pPr algn="ctr"/>
                      <a:r>
                        <a:rPr lang="en-US" dirty="0"/>
                        <a:t>9.26%</a:t>
                      </a:r>
                    </a:p>
                  </a:txBody>
                  <a:tcPr/>
                </a:tc>
                <a:tc>
                  <a:txBody>
                    <a:bodyPr/>
                    <a:lstStyle/>
                    <a:p>
                      <a:pPr algn="ctr"/>
                      <a:r>
                        <a:rPr lang="en-US" dirty="0"/>
                        <a:t>23.26%</a:t>
                      </a:r>
                    </a:p>
                  </a:txBody>
                  <a:tcPr/>
                </a:tc>
                <a:extLst>
                  <a:ext uri="{0D108BD9-81ED-4DB2-BD59-A6C34878D82A}">
                    <a16:rowId xmlns:a16="http://schemas.microsoft.com/office/drawing/2014/main" val="10004"/>
                  </a:ext>
                </a:extLst>
              </a:tr>
              <a:tr h="370840">
                <a:tc>
                  <a:txBody>
                    <a:bodyPr/>
                    <a:lstStyle/>
                    <a:p>
                      <a:r>
                        <a:rPr lang="en-US" dirty="0"/>
                        <a:t>Human Services</a:t>
                      </a:r>
                    </a:p>
                  </a:txBody>
                  <a:tcPr/>
                </a:tc>
                <a:tc>
                  <a:txBody>
                    <a:bodyPr/>
                    <a:lstStyle/>
                    <a:p>
                      <a:pPr algn="ctr"/>
                      <a:r>
                        <a:rPr lang="en-US" dirty="0"/>
                        <a:t>$30,435</a:t>
                      </a:r>
                    </a:p>
                  </a:txBody>
                  <a:tcPr/>
                </a:tc>
                <a:tc>
                  <a:txBody>
                    <a:bodyPr/>
                    <a:lstStyle/>
                    <a:p>
                      <a:pPr algn="ctr"/>
                      <a:r>
                        <a:rPr lang="en-US" dirty="0"/>
                        <a:t>3.9%</a:t>
                      </a:r>
                    </a:p>
                  </a:txBody>
                  <a:tcPr/>
                </a:tc>
                <a:tc>
                  <a:txBody>
                    <a:bodyPr/>
                    <a:lstStyle/>
                    <a:p>
                      <a:pPr algn="ctr"/>
                      <a:r>
                        <a:rPr lang="en-US" dirty="0"/>
                        <a:t>1.9%</a:t>
                      </a:r>
                    </a:p>
                  </a:txBody>
                  <a:tcPr/>
                </a:tc>
                <a:extLst>
                  <a:ext uri="{0D108BD9-81ED-4DB2-BD59-A6C34878D82A}">
                    <a16:rowId xmlns:a16="http://schemas.microsoft.com/office/drawing/2014/main" val="10005"/>
                  </a:ext>
                </a:extLst>
              </a:tr>
              <a:tr h="370840">
                <a:tc>
                  <a:txBody>
                    <a:bodyPr/>
                    <a:lstStyle/>
                    <a:p>
                      <a:r>
                        <a:rPr lang="en-US" dirty="0"/>
                        <a:t>Library/Recreation</a:t>
                      </a:r>
                    </a:p>
                  </a:txBody>
                  <a:tcPr/>
                </a:tc>
                <a:tc>
                  <a:txBody>
                    <a:bodyPr/>
                    <a:lstStyle/>
                    <a:p>
                      <a:pPr algn="ctr"/>
                      <a:r>
                        <a:rPr lang="en-US" dirty="0"/>
                        <a:t>$55,046</a:t>
                      </a:r>
                    </a:p>
                  </a:txBody>
                  <a:tcPr/>
                </a:tc>
                <a:tc>
                  <a:txBody>
                    <a:bodyPr/>
                    <a:lstStyle/>
                    <a:p>
                      <a:pPr algn="ctr"/>
                      <a:r>
                        <a:rPr lang="en-US" dirty="0"/>
                        <a:t>5.5%</a:t>
                      </a:r>
                    </a:p>
                  </a:txBody>
                  <a:tcPr/>
                </a:tc>
                <a:tc>
                  <a:txBody>
                    <a:bodyPr/>
                    <a:lstStyle/>
                    <a:p>
                      <a:pPr algn="ctr"/>
                      <a:r>
                        <a:rPr lang="en-US" dirty="0"/>
                        <a:t>3.4%</a:t>
                      </a:r>
                    </a:p>
                  </a:txBody>
                  <a:tcPr/>
                </a:tc>
                <a:extLst>
                  <a:ext uri="{0D108BD9-81ED-4DB2-BD59-A6C34878D82A}">
                    <a16:rowId xmlns:a16="http://schemas.microsoft.com/office/drawing/2014/main" val="10006"/>
                  </a:ext>
                </a:extLst>
              </a:tr>
              <a:tr h="398145">
                <a:tc>
                  <a:txBody>
                    <a:bodyPr/>
                    <a:lstStyle/>
                    <a:p>
                      <a:r>
                        <a:rPr lang="en-US" dirty="0"/>
                        <a:t>Employee Benefits</a:t>
                      </a:r>
                    </a:p>
                  </a:txBody>
                  <a:tcPr/>
                </a:tc>
                <a:tc>
                  <a:txBody>
                    <a:bodyPr/>
                    <a:lstStyle/>
                    <a:p>
                      <a:pPr algn="ctr"/>
                      <a:r>
                        <a:rPr lang="en-US" dirty="0"/>
                        <a:t>$344,309</a:t>
                      </a:r>
                    </a:p>
                  </a:txBody>
                  <a:tcPr/>
                </a:tc>
                <a:tc>
                  <a:txBody>
                    <a:bodyPr/>
                    <a:lstStyle/>
                    <a:p>
                      <a:pPr algn="ctr"/>
                      <a:r>
                        <a:rPr lang="en-US" dirty="0"/>
                        <a:t>8.20%</a:t>
                      </a:r>
                    </a:p>
                  </a:txBody>
                  <a:tcPr/>
                </a:tc>
                <a:tc>
                  <a:txBody>
                    <a:bodyPr/>
                    <a:lstStyle/>
                    <a:p>
                      <a:pPr algn="ctr"/>
                      <a:r>
                        <a:rPr lang="en-US" dirty="0"/>
                        <a:t>21.10%</a:t>
                      </a:r>
                    </a:p>
                  </a:txBody>
                  <a:tcPr/>
                </a:tc>
                <a:extLst>
                  <a:ext uri="{0D108BD9-81ED-4DB2-BD59-A6C34878D82A}">
                    <a16:rowId xmlns:a16="http://schemas.microsoft.com/office/drawing/2014/main" val="10007"/>
                  </a:ext>
                </a:extLst>
              </a:tr>
              <a:tr h="370840">
                <a:tc>
                  <a:txBody>
                    <a:bodyPr/>
                    <a:lstStyle/>
                    <a:p>
                      <a:r>
                        <a:rPr lang="en-US" dirty="0"/>
                        <a:t>Total</a:t>
                      </a:r>
                    </a:p>
                  </a:txBody>
                  <a:tcPr/>
                </a:tc>
                <a:tc>
                  <a:txBody>
                    <a:bodyPr/>
                    <a:lstStyle/>
                    <a:p>
                      <a:pPr algn="ctr"/>
                      <a:r>
                        <a:rPr lang="en-US" dirty="0"/>
                        <a:t>$1,631,203</a:t>
                      </a:r>
                    </a:p>
                  </a:txBody>
                  <a:tcPr/>
                </a:tc>
                <a:tc>
                  <a:txBody>
                    <a:bodyPr/>
                    <a:lstStyle/>
                    <a:p>
                      <a:pPr algn="ctr"/>
                      <a:r>
                        <a:rPr lang="en-US" dirty="0"/>
                        <a:t>8.93%</a:t>
                      </a:r>
                    </a:p>
                  </a:txBody>
                  <a:tcPr/>
                </a:tc>
                <a:tc>
                  <a:txBody>
                    <a:bodyPr/>
                    <a:lstStyle/>
                    <a:p>
                      <a:pPr algn="ctr"/>
                      <a:r>
                        <a:rPr lang="en-US" dirty="0"/>
                        <a:t>100.00%</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A90C-4437-48B7-B901-42D194091FD8}"/>
              </a:ext>
            </a:extLst>
          </p:cNvPr>
          <p:cNvSpPr>
            <a:spLocks noGrp="1"/>
          </p:cNvSpPr>
          <p:nvPr>
            <p:ph type="title"/>
          </p:nvPr>
        </p:nvSpPr>
        <p:spPr/>
        <p:txBody>
          <a:bodyPr/>
          <a:lstStyle/>
          <a:p>
            <a:r>
              <a:rPr lang="en-US" dirty="0"/>
              <a:t>OTHER ITEMS</a:t>
            </a:r>
          </a:p>
        </p:txBody>
      </p:sp>
      <p:sp>
        <p:nvSpPr>
          <p:cNvPr id="3" name="Content Placeholder 2">
            <a:extLst>
              <a:ext uri="{FF2B5EF4-FFF2-40B4-BE49-F238E27FC236}">
                <a16:creationId xmlns:a16="http://schemas.microsoft.com/office/drawing/2014/main" id="{59F1E628-EE5A-436B-A3F0-0E78577257A6}"/>
              </a:ext>
            </a:extLst>
          </p:cNvPr>
          <p:cNvSpPr>
            <a:spLocks noGrp="1"/>
          </p:cNvSpPr>
          <p:nvPr>
            <p:ph sz="half" idx="1"/>
          </p:nvPr>
        </p:nvSpPr>
        <p:spPr/>
        <p:txBody>
          <a:bodyPr/>
          <a:lstStyle/>
          <a:p>
            <a:r>
              <a:rPr lang="en-US" dirty="0"/>
              <a:t>TOWN MANAGER CUTS</a:t>
            </a:r>
          </a:p>
          <a:p>
            <a:pPr lvl="1"/>
            <a:r>
              <a:rPr lang="en-US" dirty="0"/>
              <a:t>Public Safety</a:t>
            </a:r>
          </a:p>
          <a:p>
            <a:pPr lvl="2"/>
            <a:r>
              <a:rPr lang="en-US" dirty="0"/>
              <a:t>Lieutenant position</a:t>
            </a:r>
          </a:p>
          <a:p>
            <a:pPr lvl="1"/>
            <a:r>
              <a:rPr lang="en-US" dirty="0"/>
              <a:t>Building Inspection Department</a:t>
            </a:r>
          </a:p>
          <a:p>
            <a:pPr lvl="2"/>
            <a:r>
              <a:rPr lang="en-US" dirty="0"/>
              <a:t>Staffing for additional inspections</a:t>
            </a:r>
          </a:p>
          <a:p>
            <a:pPr lvl="1"/>
            <a:r>
              <a:rPr lang="en-US" dirty="0"/>
              <a:t>Public Works</a:t>
            </a:r>
          </a:p>
          <a:p>
            <a:pPr lvl="2"/>
            <a:r>
              <a:rPr lang="en-US" dirty="0"/>
              <a:t>Various Divisions</a:t>
            </a:r>
          </a:p>
          <a:p>
            <a:pPr lvl="1"/>
            <a:r>
              <a:rPr lang="en-US" dirty="0"/>
              <a:t>Assessor</a:t>
            </a:r>
          </a:p>
          <a:p>
            <a:pPr lvl="2"/>
            <a:r>
              <a:rPr lang="en-US" dirty="0"/>
              <a:t>Increase pay level for Assessor</a:t>
            </a:r>
          </a:p>
          <a:p>
            <a:pPr lvl="2"/>
            <a:endParaRPr lang="en-US" dirty="0"/>
          </a:p>
          <a:p>
            <a:pPr lvl="2"/>
            <a:endParaRPr lang="en-US" dirty="0"/>
          </a:p>
          <a:p>
            <a:pPr lvl="2"/>
            <a:endParaRPr lang="en-US" dirty="0"/>
          </a:p>
          <a:p>
            <a:pPr marL="274638" lvl="1" indent="0">
              <a:buNone/>
            </a:pPr>
            <a:endParaRPr lang="en-US" dirty="0"/>
          </a:p>
          <a:p>
            <a:pPr lvl="1"/>
            <a:endParaRPr lang="en-US" dirty="0"/>
          </a:p>
        </p:txBody>
      </p:sp>
      <p:sp>
        <p:nvSpPr>
          <p:cNvPr id="4" name="Content Placeholder 3">
            <a:extLst>
              <a:ext uri="{FF2B5EF4-FFF2-40B4-BE49-F238E27FC236}">
                <a16:creationId xmlns:a16="http://schemas.microsoft.com/office/drawing/2014/main" id="{9B5CBFD4-F28F-4359-961D-DAFFD0151C97}"/>
              </a:ext>
            </a:extLst>
          </p:cNvPr>
          <p:cNvSpPr>
            <a:spLocks noGrp="1"/>
          </p:cNvSpPr>
          <p:nvPr>
            <p:ph sz="half" idx="2"/>
          </p:nvPr>
        </p:nvSpPr>
        <p:spPr/>
        <p:txBody>
          <a:bodyPr/>
          <a:lstStyle/>
          <a:p>
            <a:r>
              <a:rPr lang="en-US" dirty="0"/>
              <a:t>STILL ON WATCH LIST</a:t>
            </a:r>
          </a:p>
          <a:p>
            <a:pPr lvl="1"/>
            <a:r>
              <a:rPr lang="en-US" dirty="0"/>
              <a:t>Public Works</a:t>
            </a:r>
          </a:p>
          <a:p>
            <a:pPr lvl="2"/>
            <a:r>
              <a:rPr lang="en-US" dirty="0"/>
              <a:t>Solid Waste Disposal</a:t>
            </a:r>
          </a:p>
          <a:p>
            <a:pPr lvl="2"/>
            <a:r>
              <a:rPr lang="en-US" dirty="0"/>
              <a:t>Utilities-electricity rates, additional streetlights</a:t>
            </a:r>
          </a:p>
          <a:p>
            <a:pPr lvl="2"/>
            <a:r>
              <a:rPr lang="en-US" dirty="0"/>
              <a:t>Major equipment or facility repairs due to age</a:t>
            </a:r>
          </a:p>
          <a:p>
            <a:pPr lvl="1"/>
            <a:r>
              <a:rPr lang="en-US" dirty="0"/>
              <a:t>Legal Fees</a:t>
            </a:r>
          </a:p>
          <a:p>
            <a:pPr lvl="2"/>
            <a:r>
              <a:rPr lang="en-US" dirty="0"/>
              <a:t>Dependent on status of existing &amp; future court cases</a:t>
            </a:r>
          </a:p>
          <a:p>
            <a:pPr lvl="2"/>
            <a:endParaRPr lang="en-US" dirty="0"/>
          </a:p>
        </p:txBody>
      </p:sp>
    </p:spTree>
    <p:extLst>
      <p:ext uri="{BB962C8B-B14F-4D97-AF65-F5344CB8AC3E}">
        <p14:creationId xmlns:p14="http://schemas.microsoft.com/office/powerpoint/2010/main" val="168729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REVENUE</a:t>
            </a:r>
          </a:p>
        </p:txBody>
      </p:sp>
      <p:sp>
        <p:nvSpPr>
          <p:cNvPr id="3" name="Content Placeholder 2"/>
          <p:cNvSpPr>
            <a:spLocks noGrp="1"/>
          </p:cNvSpPr>
          <p:nvPr>
            <p:ph sz="quarter" idx="1"/>
          </p:nvPr>
        </p:nvSpPr>
        <p:spPr>
          <a:xfrm>
            <a:off x="332105" y="1703439"/>
            <a:ext cx="8503920" cy="5181600"/>
          </a:xfrm>
        </p:spPr>
        <p:txBody>
          <a:bodyPr/>
          <a:lstStyle/>
          <a:p>
            <a:r>
              <a:rPr lang="en-US" dirty="0"/>
              <a:t>Revenue other than Taxation</a:t>
            </a:r>
          </a:p>
          <a:p>
            <a:pPr lvl="1"/>
            <a:r>
              <a:rPr lang="en-US" b="1" dirty="0">
                <a:solidFill>
                  <a:schemeClr val="accent5">
                    <a:lumMod val="75000"/>
                  </a:schemeClr>
                </a:solidFill>
              </a:rPr>
              <a:t>State Aid</a:t>
            </a:r>
          </a:p>
          <a:p>
            <a:pPr lvl="2"/>
            <a:r>
              <a:rPr lang="en-US" sz="1800" dirty="0"/>
              <a:t>Governor’s proposal for State Aid to Cromwell basically reflects level funding, with a slight increase in Education Cost Sharing (ECS) grant.</a:t>
            </a:r>
          </a:p>
          <a:p>
            <a:pPr lvl="1"/>
            <a:r>
              <a:rPr lang="en-US" sz="2000" b="1" dirty="0">
                <a:solidFill>
                  <a:schemeClr val="accent5">
                    <a:lumMod val="75000"/>
                  </a:schemeClr>
                </a:solidFill>
              </a:rPr>
              <a:t>Other General Fund revenue sources</a:t>
            </a:r>
          </a:p>
          <a:p>
            <a:pPr lvl="2"/>
            <a:r>
              <a:rPr lang="en-US" sz="1800" dirty="0"/>
              <a:t>No significant changes anticipated.</a:t>
            </a:r>
          </a:p>
          <a:p>
            <a:pPr marL="0" indent="0">
              <a:buNone/>
            </a:pPr>
            <a:endParaRPr lang="en-US" dirty="0"/>
          </a:p>
          <a:p>
            <a:r>
              <a:rPr lang="en-US" dirty="0"/>
              <a:t>Grand List reflects a slight increase</a:t>
            </a:r>
          </a:p>
          <a:p>
            <a:pPr lvl="1"/>
            <a:r>
              <a:rPr lang="en-US" sz="2000" b="1" dirty="0">
                <a:solidFill>
                  <a:schemeClr val="accent5">
                    <a:lumMod val="75000"/>
                  </a:schemeClr>
                </a:solidFill>
              </a:rPr>
              <a:t>~.30% increase</a:t>
            </a:r>
            <a:endParaRPr lang="en-US" sz="2000" b="1" dirty="0">
              <a:solidFill>
                <a:schemeClr val="tx1"/>
              </a:solidFill>
            </a:endParaRPr>
          </a:p>
          <a:p>
            <a:pPr marL="274638" lvl="1" indent="0">
              <a:buNone/>
            </a:pPr>
            <a:endParaRPr lang="en-US" dirty="0"/>
          </a:p>
          <a:p>
            <a:pPr lvl="1">
              <a:buNone/>
            </a:pPr>
            <a:endParaRPr lang="en-US" dirty="0"/>
          </a:p>
          <a:p>
            <a:endParaRPr lang="en-US" dirty="0"/>
          </a:p>
          <a:p>
            <a:pPr>
              <a:buNone/>
            </a:pPr>
            <a:endParaRPr lang="en-US" dirty="0"/>
          </a:p>
          <a:p>
            <a:pPr lvl="1"/>
            <a:endParaRPr lang="en-US" dirty="0"/>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lumMod val="50000"/>
                  </a:schemeClr>
                </a:solidFill>
              </a:rPr>
              <a:t>CAPITAL IMPROVEMENT PROGRAM</a:t>
            </a:r>
          </a:p>
        </p:txBody>
      </p:sp>
      <p:sp>
        <p:nvSpPr>
          <p:cNvPr id="30723" name="Content Placeholder 2"/>
          <p:cNvSpPr>
            <a:spLocks noGrp="1"/>
          </p:cNvSpPr>
          <p:nvPr>
            <p:ph sz="quarter" idx="1"/>
          </p:nvPr>
        </p:nvSpPr>
        <p:spPr>
          <a:xfrm>
            <a:off x="301625" y="1600200"/>
            <a:ext cx="8504238" cy="4648200"/>
          </a:xfrm>
        </p:spPr>
        <p:txBody>
          <a:bodyPr/>
          <a:lstStyle/>
          <a:p>
            <a:r>
              <a:rPr lang="en-US" dirty="0"/>
              <a:t>Capital Improvement Program</a:t>
            </a:r>
          </a:p>
          <a:p>
            <a:pPr lvl="1"/>
            <a:r>
              <a:rPr lang="en-US" dirty="0">
                <a:solidFill>
                  <a:schemeClr val="accent6">
                    <a:lumMod val="50000"/>
                  </a:schemeClr>
                </a:solidFill>
              </a:rPr>
              <a:t>Charter requires that the Town Council to adopt a 5-year CIP every year</a:t>
            </a:r>
          </a:p>
          <a:p>
            <a:pPr lvl="1"/>
            <a:r>
              <a:rPr lang="en-US" dirty="0">
                <a:solidFill>
                  <a:schemeClr val="accent6">
                    <a:lumMod val="50000"/>
                  </a:schemeClr>
                </a:solidFill>
              </a:rPr>
              <a:t>Charter also requires CIP to be reviewed with Operating Budget</a:t>
            </a:r>
          </a:p>
          <a:p>
            <a:pPr lvl="1"/>
            <a:r>
              <a:rPr lang="en-US" dirty="0">
                <a:solidFill>
                  <a:schemeClr val="accent6">
                    <a:lumMod val="50000"/>
                  </a:schemeClr>
                </a:solidFill>
              </a:rPr>
              <a:t>Proposed funding through General Fund </a:t>
            </a:r>
            <a:r>
              <a:rPr lang="en-US" dirty="0" err="1">
                <a:solidFill>
                  <a:schemeClr val="accent6">
                    <a:lumMod val="50000"/>
                  </a:schemeClr>
                </a:solidFill>
              </a:rPr>
              <a:t>fund</a:t>
            </a:r>
            <a:r>
              <a:rPr lang="en-US" dirty="0">
                <a:solidFill>
                  <a:schemeClr val="accent6">
                    <a:lumMod val="50000"/>
                  </a:schemeClr>
                </a:solidFill>
              </a:rPr>
              <a:t> balance</a:t>
            </a:r>
          </a:p>
          <a:p>
            <a:pPr lvl="2"/>
            <a:r>
              <a:rPr lang="en-US" dirty="0"/>
              <a:t>$611,571 Capital requests approved</a:t>
            </a:r>
          </a:p>
          <a:p>
            <a:pPr lvl="2"/>
            <a:r>
              <a:rPr lang="en-US" dirty="0"/>
              <a:t>$2,443,121 Capital items requested</a:t>
            </a:r>
          </a:p>
          <a:p>
            <a:pPr lvl="2"/>
            <a:r>
              <a:rPr lang="en-US" dirty="0"/>
              <a:t>Possible other sources of revenue identified for some requests</a:t>
            </a:r>
          </a:p>
          <a:p>
            <a:pPr lvl="3"/>
            <a:r>
              <a:rPr lang="en-US" dirty="0"/>
              <a:t>ARPA, Special Revenue Fund, General Fund, State Bonding Grants</a:t>
            </a:r>
          </a:p>
          <a:p>
            <a:pPr lvl="2"/>
            <a:endParaRPr lang="en-US" dirty="0"/>
          </a:p>
          <a:p>
            <a:pPr lvl="1"/>
            <a:endParaRPr lang="en-US" dirty="0"/>
          </a:p>
          <a:p>
            <a:pPr lvl="1"/>
            <a:endParaRPr lang="en-US" dirty="0"/>
          </a:p>
          <a:p>
            <a:pPr lvl="1">
              <a:buFont typeface="Wingdings" pitchFamily="2" charset="2"/>
              <a:buNone/>
            </a:pPr>
            <a:endParaRPr lang="en-US" dirty="0"/>
          </a:p>
          <a:p>
            <a:pPr lvl="1"/>
            <a:endParaRPr lang="en-US" dirty="0"/>
          </a:p>
          <a:p>
            <a:pPr lvl="1"/>
            <a:endParaRPr lang="en-US" dirty="0"/>
          </a:p>
          <a:p>
            <a:pPr lvl="1"/>
            <a:endParaRPr lang="en-US" dirty="0"/>
          </a:p>
          <a:p>
            <a:pPr lv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lumMod val="50000"/>
                  </a:schemeClr>
                </a:solidFill>
              </a:rPr>
              <a:t>CAPITAL IMPROVEMENT PROGRAM</a:t>
            </a:r>
          </a:p>
        </p:txBody>
      </p:sp>
      <p:sp>
        <p:nvSpPr>
          <p:cNvPr id="32771" name="Content Placeholder 2"/>
          <p:cNvSpPr>
            <a:spLocks noGrp="1"/>
          </p:cNvSpPr>
          <p:nvPr>
            <p:ph sz="quarter" idx="1"/>
          </p:nvPr>
        </p:nvSpPr>
        <p:spPr>
          <a:xfrm>
            <a:off x="361334" y="1447800"/>
            <a:ext cx="8504238" cy="4876800"/>
          </a:xfrm>
        </p:spPr>
        <p:txBody>
          <a:bodyPr/>
          <a:lstStyle/>
          <a:p>
            <a:r>
              <a:rPr lang="en-US" sz="2800" dirty="0"/>
              <a:t>Items Proposed for Capital/Non-Recurring Fund</a:t>
            </a:r>
            <a:endParaRPr lang="en-US" sz="2200" dirty="0"/>
          </a:p>
          <a:p>
            <a:pPr lvl="1"/>
            <a:r>
              <a:rPr lang="en-US" sz="2400" dirty="0">
                <a:solidFill>
                  <a:schemeClr val="accent6">
                    <a:lumMod val="50000"/>
                  </a:schemeClr>
                </a:solidFill>
              </a:rPr>
              <a:t>Planning &amp; Development - $100,000 Complete Streets Plan</a:t>
            </a:r>
          </a:p>
          <a:p>
            <a:pPr lvl="1"/>
            <a:r>
              <a:rPr lang="en-US" sz="2400" dirty="0">
                <a:solidFill>
                  <a:schemeClr val="accent6">
                    <a:lumMod val="50000"/>
                  </a:schemeClr>
                </a:solidFill>
              </a:rPr>
              <a:t>Finance/Computer - $23,000 Server</a:t>
            </a:r>
          </a:p>
          <a:p>
            <a:pPr lvl="1"/>
            <a:r>
              <a:rPr lang="en-US" sz="2400" dirty="0">
                <a:solidFill>
                  <a:schemeClr val="accent6">
                    <a:lumMod val="50000"/>
                  </a:schemeClr>
                </a:solidFill>
              </a:rPr>
              <a:t>Public Works - $218,653</a:t>
            </a:r>
            <a:endParaRPr lang="en-US" sz="1800" dirty="0"/>
          </a:p>
          <a:p>
            <a:pPr lvl="2"/>
            <a:r>
              <a:rPr lang="en-US" sz="1800" dirty="0"/>
              <a:t>$85,000 Leaf Vacuum (Highway)</a:t>
            </a:r>
          </a:p>
          <a:p>
            <a:pPr lvl="2"/>
            <a:r>
              <a:rPr lang="en-US" sz="1800" dirty="0"/>
              <a:t>$59,653 Flat Body &amp; Brine (Highway)</a:t>
            </a:r>
          </a:p>
          <a:p>
            <a:pPr lvl="2"/>
            <a:r>
              <a:rPr lang="en-US" sz="1800" dirty="0"/>
              <a:t>$15,000 Replacement Pickup Utility Body (Building Maintenance)</a:t>
            </a:r>
          </a:p>
          <a:p>
            <a:pPr lvl="2"/>
            <a:r>
              <a:rPr lang="en-US" sz="1800" dirty="0"/>
              <a:t>$59,000 4x4 Pick-Up Truck (Parks &amp; Grounds)</a:t>
            </a:r>
          </a:p>
          <a:p>
            <a:pPr marL="593725" lvl="2" indent="0">
              <a:buNone/>
            </a:pPr>
            <a:endParaRPr lang="en-US" sz="1800" dirty="0"/>
          </a:p>
          <a:p>
            <a:pPr lvl="1"/>
            <a:endParaRPr lang="en-US" sz="1600" dirty="0"/>
          </a:p>
          <a:p>
            <a:pPr lvl="2"/>
            <a:endParaRPr lang="en-US" dirty="0"/>
          </a:p>
          <a:p>
            <a:pPr lvl="2"/>
            <a:endParaRPr lang="en-US" dirty="0"/>
          </a:p>
          <a:p>
            <a:pPr lvl="2"/>
            <a:endParaRPr lang="en-US" dirty="0"/>
          </a:p>
          <a:p>
            <a:pPr lvl="2"/>
            <a:endParaRPr lang="en-US" dirty="0"/>
          </a:p>
          <a:p>
            <a:pPr lvl="1"/>
            <a:endParaRPr lang="en-US" dirty="0"/>
          </a:p>
          <a:p>
            <a:pPr lvl="1"/>
            <a:endParaRPr lang="en-US" dirty="0"/>
          </a:p>
          <a:p>
            <a:pPr lvl="2">
              <a:buNone/>
            </a:pPr>
            <a:endParaRPr lang="en-US" dirty="0"/>
          </a:p>
          <a:p>
            <a:pPr lvl="2"/>
            <a:endParaRPr lang="en-US" dirty="0"/>
          </a:p>
          <a:p>
            <a:pPr lvl="2"/>
            <a:endParaRPr lang="en-US" dirty="0"/>
          </a:p>
          <a:p>
            <a:pPr lvl="2"/>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8729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lumMod val="50000"/>
                  </a:schemeClr>
                </a:solidFill>
              </a:rPr>
              <a:t>CAPITAL IMPROVEMENT PROGRAM</a:t>
            </a:r>
          </a:p>
        </p:txBody>
      </p:sp>
      <p:sp>
        <p:nvSpPr>
          <p:cNvPr id="32771" name="Content Placeholder 2"/>
          <p:cNvSpPr>
            <a:spLocks noGrp="1"/>
          </p:cNvSpPr>
          <p:nvPr>
            <p:ph sz="quarter" idx="1"/>
          </p:nvPr>
        </p:nvSpPr>
        <p:spPr>
          <a:xfrm>
            <a:off x="361334" y="1447800"/>
            <a:ext cx="8504238" cy="4876800"/>
          </a:xfrm>
        </p:spPr>
        <p:txBody>
          <a:bodyPr/>
          <a:lstStyle/>
          <a:p>
            <a:r>
              <a:rPr lang="en-US" sz="2800" dirty="0"/>
              <a:t>Items Proposed for Capital/Non-Recurring Fund</a:t>
            </a:r>
            <a:endParaRPr lang="en-US" sz="2400" dirty="0">
              <a:solidFill>
                <a:schemeClr val="accent6">
                  <a:lumMod val="50000"/>
                </a:schemeClr>
              </a:solidFill>
            </a:endParaRPr>
          </a:p>
          <a:p>
            <a:pPr lvl="1"/>
            <a:r>
              <a:rPr lang="en-US" sz="2400" dirty="0">
                <a:solidFill>
                  <a:schemeClr val="accent6">
                    <a:lumMod val="50000"/>
                  </a:schemeClr>
                </a:solidFill>
              </a:rPr>
              <a:t>Board of Education Totaling $269,918</a:t>
            </a:r>
            <a:endParaRPr lang="en-US" sz="2400" dirty="0">
              <a:solidFill>
                <a:schemeClr val="tx1"/>
              </a:solidFill>
            </a:endParaRPr>
          </a:p>
          <a:p>
            <a:pPr lvl="2"/>
            <a:r>
              <a:rPr lang="en-US" sz="1800" dirty="0"/>
              <a:t>$51,000 CHS-Service Receptacles Lacking Roof</a:t>
            </a:r>
          </a:p>
          <a:p>
            <a:pPr lvl="2"/>
            <a:r>
              <a:rPr lang="en-US" sz="1800" dirty="0"/>
              <a:t>$24,870 WIS-Replace Water Heater</a:t>
            </a:r>
          </a:p>
          <a:p>
            <a:pPr lvl="2"/>
            <a:r>
              <a:rPr lang="en-US" sz="1800" dirty="0"/>
              <a:t>$12,037 WIS-Replacement of Split System </a:t>
            </a:r>
          </a:p>
          <a:p>
            <a:pPr lvl="2"/>
            <a:r>
              <a:rPr lang="en-US" sz="1800" dirty="0"/>
              <a:t>$16,511 ECS-Services Receptacles Lacking Roof</a:t>
            </a:r>
          </a:p>
          <a:p>
            <a:pPr lvl="2"/>
            <a:r>
              <a:rPr lang="en-US" sz="1800" dirty="0"/>
              <a:t>$15,000 CHS-Refurbish Weight Room Floor</a:t>
            </a:r>
          </a:p>
          <a:p>
            <a:pPr lvl="2"/>
            <a:r>
              <a:rPr lang="en-US" sz="1800" dirty="0"/>
              <a:t>$25,000 CHS-Refurbish Gym Floor</a:t>
            </a:r>
          </a:p>
          <a:p>
            <a:pPr lvl="2"/>
            <a:r>
              <a:rPr lang="en-US" sz="1800" dirty="0"/>
              <a:t>$12,000 CHS-Driveway Light Pole Repair</a:t>
            </a:r>
          </a:p>
          <a:p>
            <a:pPr lvl="2"/>
            <a:r>
              <a:rPr lang="en-US" sz="1800" dirty="0"/>
              <a:t>$15,000 WIS-Underground Oil Tank Repair</a:t>
            </a:r>
          </a:p>
          <a:p>
            <a:pPr lvl="2"/>
            <a:r>
              <a:rPr lang="en-US" sz="1800" dirty="0"/>
              <a:t>$27,500 ECS-Classroom blinds Replacement (phase 1 of 4)</a:t>
            </a:r>
          </a:p>
          <a:p>
            <a:pPr lvl="2"/>
            <a:r>
              <a:rPr lang="en-US" sz="1800" dirty="0"/>
              <a:t>$22,000 ECS-Replacement of Roof Exhaust Fans</a:t>
            </a:r>
          </a:p>
          <a:p>
            <a:pPr lvl="2"/>
            <a:r>
              <a:rPr lang="en-US" sz="1800" dirty="0"/>
              <a:t>$49,000 ECS-Replace Ceiling Tiles for 6 Classrooms</a:t>
            </a:r>
          </a:p>
          <a:p>
            <a:pPr lvl="2"/>
            <a:endParaRPr lang="en-US" sz="1600" dirty="0"/>
          </a:p>
          <a:p>
            <a:pPr lvl="2"/>
            <a:endParaRPr lang="en-US" sz="1800" dirty="0"/>
          </a:p>
          <a:p>
            <a:pPr marL="274638" lvl="1" indent="0">
              <a:buNone/>
            </a:pPr>
            <a:endParaRPr lang="en-US" sz="1800" dirty="0"/>
          </a:p>
          <a:p>
            <a:pPr lvl="1"/>
            <a:endParaRPr lang="en-US" sz="1600" dirty="0"/>
          </a:p>
          <a:p>
            <a:pPr lvl="2"/>
            <a:endParaRPr lang="en-US" dirty="0"/>
          </a:p>
          <a:p>
            <a:pPr lvl="2"/>
            <a:endParaRPr lang="en-US" dirty="0"/>
          </a:p>
          <a:p>
            <a:pPr lvl="2"/>
            <a:endParaRPr lang="en-US" dirty="0"/>
          </a:p>
          <a:p>
            <a:pPr lvl="2"/>
            <a:endParaRPr lang="en-US" dirty="0"/>
          </a:p>
          <a:p>
            <a:pPr lvl="1"/>
            <a:endParaRPr lang="en-US" dirty="0"/>
          </a:p>
          <a:p>
            <a:pPr lvl="1"/>
            <a:endParaRPr lang="en-US" dirty="0"/>
          </a:p>
          <a:p>
            <a:pPr lvl="2">
              <a:buNone/>
            </a:pPr>
            <a:endParaRPr lang="en-US" dirty="0"/>
          </a:p>
          <a:p>
            <a:pPr lvl="2"/>
            <a:endParaRPr lang="en-US" dirty="0"/>
          </a:p>
          <a:p>
            <a:pPr lvl="2"/>
            <a:endParaRPr lang="en-US" dirty="0"/>
          </a:p>
          <a:p>
            <a:pPr lvl="2"/>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FAE7-9F9B-497B-A9C1-549E8FB59970}"/>
              </a:ext>
            </a:extLst>
          </p:cNvPr>
          <p:cNvSpPr>
            <a:spLocks noGrp="1"/>
          </p:cNvSpPr>
          <p:nvPr>
            <p:ph type="title"/>
          </p:nvPr>
        </p:nvSpPr>
        <p:spPr/>
        <p:txBody>
          <a:bodyPr/>
          <a:lstStyle/>
          <a:p>
            <a:r>
              <a:rPr lang="en-US" dirty="0">
                <a:solidFill>
                  <a:schemeClr val="accent5">
                    <a:lumMod val="50000"/>
                  </a:schemeClr>
                </a:solidFill>
              </a:rPr>
              <a:t>AMERICAN RESCUE PLAN</a:t>
            </a:r>
          </a:p>
        </p:txBody>
      </p:sp>
      <p:sp>
        <p:nvSpPr>
          <p:cNvPr id="3" name="Content Placeholder 2">
            <a:extLst>
              <a:ext uri="{FF2B5EF4-FFF2-40B4-BE49-F238E27FC236}">
                <a16:creationId xmlns:a16="http://schemas.microsoft.com/office/drawing/2014/main" id="{453EA332-7F84-4502-9448-654F4647B31B}"/>
              </a:ext>
            </a:extLst>
          </p:cNvPr>
          <p:cNvSpPr>
            <a:spLocks noGrp="1"/>
          </p:cNvSpPr>
          <p:nvPr>
            <p:ph sz="quarter" idx="1"/>
          </p:nvPr>
        </p:nvSpPr>
        <p:spPr>
          <a:xfrm>
            <a:off x="332105" y="1447800"/>
            <a:ext cx="8503920" cy="5029200"/>
          </a:xfrm>
        </p:spPr>
        <p:txBody>
          <a:bodyPr/>
          <a:lstStyle/>
          <a:p>
            <a:r>
              <a:rPr lang="en-US" dirty="0"/>
              <a:t>Town Allocation:  $4,095,660</a:t>
            </a:r>
          </a:p>
          <a:p>
            <a:pPr lvl="1"/>
            <a:r>
              <a:rPr lang="en-US" dirty="0">
                <a:solidFill>
                  <a:schemeClr val="accent5">
                    <a:lumMod val="50000"/>
                  </a:schemeClr>
                </a:solidFill>
              </a:rPr>
              <a:t>Final Rule issued by U.S. Treasury December 2021</a:t>
            </a:r>
          </a:p>
          <a:p>
            <a:pPr lvl="1"/>
            <a:r>
              <a:rPr lang="en-US" dirty="0">
                <a:solidFill>
                  <a:schemeClr val="accent5">
                    <a:lumMod val="50000"/>
                  </a:schemeClr>
                </a:solidFill>
              </a:rPr>
              <a:t>Town Council approved using the Revenue Replacement category (standard allowance of up to $10M)</a:t>
            </a:r>
          </a:p>
          <a:p>
            <a:pPr lvl="2"/>
            <a:r>
              <a:rPr lang="en-US" dirty="0">
                <a:solidFill>
                  <a:schemeClr val="accent5">
                    <a:lumMod val="50000"/>
                  </a:schemeClr>
                </a:solidFill>
              </a:rPr>
              <a:t>Funds can be used for provision of government services</a:t>
            </a:r>
          </a:p>
          <a:p>
            <a:pPr lvl="2"/>
            <a:r>
              <a:rPr lang="en-US" dirty="0">
                <a:solidFill>
                  <a:schemeClr val="accent5">
                    <a:lumMod val="50000"/>
                  </a:schemeClr>
                </a:solidFill>
              </a:rPr>
              <a:t>Greater flexibility and simplified reporting</a:t>
            </a:r>
          </a:p>
          <a:p>
            <a:pPr lvl="1"/>
            <a:r>
              <a:rPr lang="en-US" dirty="0">
                <a:solidFill>
                  <a:schemeClr val="accent5">
                    <a:lumMod val="50000"/>
                  </a:schemeClr>
                </a:solidFill>
              </a:rPr>
              <a:t>Projects include:	</a:t>
            </a:r>
          </a:p>
          <a:p>
            <a:pPr lvl="2"/>
            <a:r>
              <a:rPr lang="en-US" dirty="0">
                <a:solidFill>
                  <a:schemeClr val="accent5">
                    <a:lumMod val="50000"/>
                  </a:schemeClr>
                </a:solidFill>
              </a:rPr>
              <a:t>$311,000 Road Improvements</a:t>
            </a:r>
          </a:p>
          <a:p>
            <a:pPr lvl="2"/>
            <a:r>
              <a:rPr lang="en-US" dirty="0">
                <a:solidFill>
                  <a:schemeClr val="accent5">
                    <a:lumMod val="50000"/>
                  </a:schemeClr>
                </a:solidFill>
              </a:rPr>
              <a:t>$140,000 Police Vehicles</a:t>
            </a:r>
          </a:p>
          <a:p>
            <a:pPr lvl="2"/>
            <a:endParaRPr lang="en-US" dirty="0">
              <a:solidFill>
                <a:schemeClr val="accent5">
                  <a:lumMod val="50000"/>
                </a:schemeClr>
              </a:solidFill>
            </a:endParaRPr>
          </a:p>
          <a:p>
            <a:pPr lvl="2"/>
            <a:endParaRPr lang="en-US" dirty="0">
              <a:solidFill>
                <a:schemeClr val="accent5">
                  <a:lumMod val="50000"/>
                </a:schemeClr>
              </a:solidFill>
            </a:endParaRPr>
          </a:p>
          <a:p>
            <a:pPr lvl="2"/>
            <a:endParaRPr lang="en-US" dirty="0">
              <a:solidFill>
                <a:schemeClr val="accent5">
                  <a:lumMod val="50000"/>
                </a:schemeClr>
              </a:solidFill>
            </a:endParaRPr>
          </a:p>
          <a:p>
            <a:endParaRPr lang="en-US" dirty="0"/>
          </a:p>
        </p:txBody>
      </p:sp>
    </p:spTree>
    <p:extLst>
      <p:ext uri="{BB962C8B-B14F-4D97-AF65-F5344CB8AC3E}">
        <p14:creationId xmlns:p14="http://schemas.microsoft.com/office/powerpoint/2010/main" val="344801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041E-1BC1-4BDD-9E2F-00AEFD98F45F}"/>
              </a:ext>
            </a:extLst>
          </p:cNvPr>
          <p:cNvSpPr>
            <a:spLocks noGrp="1"/>
          </p:cNvSpPr>
          <p:nvPr>
            <p:ph type="title"/>
          </p:nvPr>
        </p:nvSpPr>
        <p:spPr/>
        <p:txBody>
          <a:bodyPr/>
          <a:lstStyle/>
          <a:p>
            <a:r>
              <a:rPr lang="en-US" dirty="0">
                <a:solidFill>
                  <a:schemeClr val="accent5">
                    <a:lumMod val="50000"/>
                  </a:schemeClr>
                </a:solidFill>
              </a:rPr>
              <a:t>AMERICAN RESCUE PLAN</a:t>
            </a:r>
            <a:endParaRPr lang="en-US" dirty="0"/>
          </a:p>
        </p:txBody>
      </p:sp>
      <p:sp>
        <p:nvSpPr>
          <p:cNvPr id="3" name="Content Placeholder 2">
            <a:extLst>
              <a:ext uri="{FF2B5EF4-FFF2-40B4-BE49-F238E27FC236}">
                <a16:creationId xmlns:a16="http://schemas.microsoft.com/office/drawing/2014/main" id="{BDB8CAD1-D48B-437B-A7E6-8105D0FBCBDE}"/>
              </a:ext>
            </a:extLst>
          </p:cNvPr>
          <p:cNvSpPr>
            <a:spLocks noGrp="1"/>
          </p:cNvSpPr>
          <p:nvPr>
            <p:ph sz="quarter" idx="1"/>
          </p:nvPr>
        </p:nvSpPr>
        <p:spPr/>
        <p:txBody>
          <a:bodyPr/>
          <a:lstStyle/>
          <a:p>
            <a:r>
              <a:rPr lang="en-US" dirty="0">
                <a:solidFill>
                  <a:schemeClr val="accent5">
                    <a:lumMod val="50000"/>
                  </a:schemeClr>
                </a:solidFill>
              </a:rPr>
              <a:t>Funds must be committed by the end of the calendar year 2024 and spent by end of calendar year 2026.</a:t>
            </a:r>
          </a:p>
          <a:p>
            <a:endParaRPr lang="en-US" dirty="0"/>
          </a:p>
        </p:txBody>
      </p:sp>
    </p:spTree>
    <p:extLst>
      <p:ext uri="{BB962C8B-B14F-4D97-AF65-F5344CB8AC3E}">
        <p14:creationId xmlns:p14="http://schemas.microsoft.com/office/powerpoint/2010/main" val="148477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8D79-E6B4-4C90-BD85-160D26CA630B}"/>
              </a:ext>
            </a:extLst>
          </p:cNvPr>
          <p:cNvSpPr>
            <a:spLocks noGrp="1"/>
          </p:cNvSpPr>
          <p:nvPr>
            <p:ph type="title"/>
          </p:nvPr>
        </p:nvSpPr>
        <p:spPr>
          <a:xfrm>
            <a:off x="301752" y="0"/>
            <a:ext cx="8503920" cy="1143000"/>
          </a:xfrm>
        </p:spPr>
        <p:txBody>
          <a:bodyPr/>
          <a:lstStyle/>
          <a:p>
            <a:r>
              <a:rPr lang="en-US" sz="3200" dirty="0">
                <a:solidFill>
                  <a:schemeClr val="accent5">
                    <a:lumMod val="50000"/>
                  </a:schemeClr>
                </a:solidFill>
              </a:rPr>
              <a:t>AMERICAN RESCUE PLAN</a:t>
            </a:r>
            <a:br>
              <a:rPr lang="en-US" sz="3200" dirty="0">
                <a:solidFill>
                  <a:schemeClr val="accent5">
                    <a:lumMod val="50000"/>
                  </a:schemeClr>
                </a:solidFill>
              </a:rPr>
            </a:br>
            <a:r>
              <a:rPr lang="en-US" sz="3200" b="1" dirty="0">
                <a:solidFill>
                  <a:schemeClr val="accent5">
                    <a:lumMod val="50000"/>
                  </a:schemeClr>
                </a:solidFill>
              </a:rPr>
              <a:t>RESTRICTIONS</a:t>
            </a:r>
          </a:p>
        </p:txBody>
      </p:sp>
      <p:sp>
        <p:nvSpPr>
          <p:cNvPr id="3" name="Content Placeholder 2">
            <a:extLst>
              <a:ext uri="{FF2B5EF4-FFF2-40B4-BE49-F238E27FC236}">
                <a16:creationId xmlns:a16="http://schemas.microsoft.com/office/drawing/2014/main" id="{FD47EE7D-D822-42CB-BB1A-37CB849B6DBC}"/>
              </a:ext>
            </a:extLst>
          </p:cNvPr>
          <p:cNvSpPr>
            <a:spLocks noGrp="1"/>
          </p:cNvSpPr>
          <p:nvPr>
            <p:ph sz="quarter" idx="1"/>
          </p:nvPr>
        </p:nvSpPr>
        <p:spPr/>
        <p:txBody>
          <a:bodyPr/>
          <a:lstStyle/>
          <a:p>
            <a:r>
              <a:rPr lang="en-US" sz="2800" dirty="0"/>
              <a:t>Funds cannot be used to directly or indirectly offset tax reductions or a tax increase; cannot be deposited into a pension fund.</a:t>
            </a:r>
          </a:p>
          <a:p>
            <a:pPr marL="0" indent="0">
              <a:buNone/>
            </a:pPr>
            <a:endParaRPr lang="en-US" sz="2800" dirty="0"/>
          </a:p>
          <a:p>
            <a:r>
              <a:rPr lang="en-US" sz="2800" dirty="0"/>
              <a:t>Caution: Due to the one-time nature of these funds, it is not advisable to create new programs,  add-on to existing programs that require an ongoing financial commitment or staffing.</a:t>
            </a:r>
          </a:p>
          <a:p>
            <a:endParaRPr lang="en-US" dirty="0"/>
          </a:p>
        </p:txBody>
      </p:sp>
    </p:spTree>
    <p:extLst>
      <p:ext uri="{BB962C8B-B14F-4D97-AF65-F5344CB8AC3E}">
        <p14:creationId xmlns:p14="http://schemas.microsoft.com/office/powerpoint/2010/main" val="259036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p:txBody>
          <a:bodyPr/>
          <a:lstStyle/>
          <a:p>
            <a:pPr eaLnBrk="1" hangingPunct="1"/>
            <a:r>
              <a:rPr lang="en-US" dirty="0"/>
              <a:t>DEBT SERVICE</a:t>
            </a:r>
          </a:p>
        </p:txBody>
      </p:sp>
      <p:sp>
        <p:nvSpPr>
          <p:cNvPr id="3" name="Subtitle 2"/>
          <p:cNvSpPr>
            <a:spLocks noGrp="1"/>
          </p:cNvSpPr>
          <p:nvPr>
            <p:ph type="subTitle" idx="1"/>
          </p:nvPr>
        </p:nvSpPr>
        <p:spPr>
          <a:xfrm>
            <a:off x="1219200" y="4724400"/>
            <a:ext cx="6400800" cy="1471172"/>
          </a:xfrm>
        </p:spPr>
        <p:txBody>
          <a:bodyPr>
            <a:normAutofit/>
          </a:bodyPr>
          <a:lstStyle/>
          <a:p>
            <a:pPr eaLnBrk="1" hangingPunct="1">
              <a:defRPr/>
            </a:pPr>
            <a:r>
              <a:rPr lang="en-US" sz="2800" cap="none" dirty="0">
                <a:solidFill>
                  <a:schemeClr val="tx1"/>
                </a:solidFill>
              </a:rPr>
              <a:t>2024-25 BUDGET</a:t>
            </a:r>
          </a:p>
          <a:p>
            <a:pPr eaLnBrk="1" hangingPunct="1">
              <a:defRPr/>
            </a:pPr>
            <a:r>
              <a:rPr lang="en-US" sz="2800" cap="none" dirty="0">
                <a:solidFill>
                  <a:schemeClr val="tx1"/>
                </a:solidFill>
              </a:rPr>
              <a:t>$3,238,994</a:t>
            </a:r>
          </a:p>
        </p:txBody>
      </p:sp>
      <p:sp>
        <p:nvSpPr>
          <p:cNvPr id="4" name="Rectangle 3"/>
          <p:cNvSpPr/>
          <p:nvPr/>
        </p:nvSpPr>
        <p:spPr>
          <a:xfrm>
            <a:off x="2209800" y="2971800"/>
            <a:ext cx="4572000" cy="1471172"/>
          </a:xfrm>
          <a:prstGeom prst="rect">
            <a:avLst/>
          </a:prstGeom>
        </p:spPr>
        <p:txBody>
          <a:bodyPr>
            <a:spAutoFit/>
          </a:bodyPr>
          <a:lstStyle/>
          <a:p>
            <a:pPr algn="ctr">
              <a:spcBef>
                <a:spcPct val="20000"/>
              </a:spcBef>
              <a:buClr>
                <a:schemeClr val="accent1"/>
              </a:buClr>
              <a:buSzPct val="85000"/>
              <a:defRPr/>
            </a:pPr>
            <a:r>
              <a:rPr lang="en-US" sz="2800" b="1" spc="250" dirty="0">
                <a:latin typeface="+mn-lt"/>
                <a:cs typeface="+mn-cs"/>
              </a:rPr>
              <a:t>2023-24 BUDGET</a:t>
            </a:r>
          </a:p>
          <a:p>
            <a:pPr algn="ctr">
              <a:spcBef>
                <a:spcPct val="20000"/>
              </a:spcBef>
              <a:buClr>
                <a:schemeClr val="accent1"/>
              </a:buClr>
              <a:buSzPct val="85000"/>
              <a:defRPr/>
            </a:pPr>
            <a:r>
              <a:rPr lang="en-US" sz="2800" b="1" spc="250" dirty="0">
                <a:latin typeface="+mn-lt"/>
                <a:cs typeface="+mn-cs"/>
              </a:rPr>
              <a:t>$3,131,059</a:t>
            </a:r>
          </a:p>
          <a:p>
            <a:pPr algn="ctr">
              <a:defRPr/>
            </a:pPr>
            <a:endParaRPr lang="en-US" sz="2800" b="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171D-C0E6-4B86-AC61-381C85A0BE6B}"/>
              </a:ext>
            </a:extLst>
          </p:cNvPr>
          <p:cNvSpPr>
            <a:spLocks noGrp="1"/>
          </p:cNvSpPr>
          <p:nvPr>
            <p:ph type="title"/>
          </p:nvPr>
        </p:nvSpPr>
        <p:spPr/>
        <p:txBody>
          <a:bodyPr/>
          <a:lstStyle/>
          <a:p>
            <a:r>
              <a:rPr lang="en-US" dirty="0">
                <a:solidFill>
                  <a:srgbClr val="C00000"/>
                </a:solidFill>
              </a:rPr>
              <a:t>Town of Cromwell</a:t>
            </a:r>
          </a:p>
        </p:txBody>
      </p:sp>
      <p:sp>
        <p:nvSpPr>
          <p:cNvPr id="3" name="Content Placeholder 2">
            <a:extLst>
              <a:ext uri="{FF2B5EF4-FFF2-40B4-BE49-F238E27FC236}">
                <a16:creationId xmlns:a16="http://schemas.microsoft.com/office/drawing/2014/main" id="{35E66B68-99D1-4254-849B-76CD7C203013}"/>
              </a:ext>
            </a:extLst>
          </p:cNvPr>
          <p:cNvSpPr>
            <a:spLocks noGrp="1"/>
          </p:cNvSpPr>
          <p:nvPr>
            <p:ph sz="quarter" idx="1"/>
          </p:nvPr>
        </p:nvSpPr>
        <p:spPr/>
        <p:txBody>
          <a:bodyPr/>
          <a:lstStyle/>
          <a:p>
            <a:pPr marL="0" indent="0">
              <a:buNone/>
            </a:pPr>
            <a:r>
              <a:rPr lang="en-US" sz="2400" dirty="0"/>
              <a:t>The challenge of town government is to provide an improved quality of life and plan for the future.  The Town of Cromwell prides itself in providing quality services, public safety and cultural and enriching programs.  The Town’s top priority is to enhance the community while maintaining a high level of services with affordability.</a:t>
            </a:r>
          </a:p>
          <a:p>
            <a:pPr marL="0" indent="0">
              <a:buNone/>
            </a:pPr>
            <a:endParaRPr lang="en-US" sz="2400" dirty="0"/>
          </a:p>
          <a:p>
            <a:pPr marL="0" indent="0">
              <a:buNone/>
            </a:pPr>
            <a:r>
              <a:rPr lang="en-US" sz="2400" dirty="0"/>
              <a:t>I want to thank all of our department heads and their staff for their dedication and commitment to our Town.  They have helped raise service levels while managing costs.</a:t>
            </a:r>
          </a:p>
        </p:txBody>
      </p:sp>
    </p:spTree>
    <p:extLst>
      <p:ext uri="{BB962C8B-B14F-4D97-AF65-F5344CB8AC3E}">
        <p14:creationId xmlns:p14="http://schemas.microsoft.com/office/powerpoint/2010/main" val="252187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Debt Service – Overview </a:t>
            </a:r>
          </a:p>
        </p:txBody>
      </p:sp>
      <p:sp>
        <p:nvSpPr>
          <p:cNvPr id="3" name="Content Placeholder 2"/>
          <p:cNvSpPr>
            <a:spLocks noGrp="1"/>
          </p:cNvSpPr>
          <p:nvPr>
            <p:ph sz="quarter" idx="1"/>
          </p:nvPr>
        </p:nvSpPr>
        <p:spPr>
          <a:xfrm>
            <a:off x="332105" y="1676400"/>
            <a:ext cx="8503920" cy="4953000"/>
          </a:xfrm>
        </p:spPr>
        <p:txBody>
          <a:bodyPr/>
          <a:lstStyle/>
          <a:p>
            <a:r>
              <a:rPr lang="en-US" sz="2200" dirty="0"/>
              <a:t>Legally required to make annual payments on existing bond obligations as determined at issuance.</a:t>
            </a:r>
          </a:p>
          <a:p>
            <a:r>
              <a:rPr lang="en-US" sz="2200" dirty="0"/>
              <a:t>Three Bond Issues Outstanding:</a:t>
            </a:r>
            <a:endParaRPr lang="en-US" sz="2000" dirty="0">
              <a:solidFill>
                <a:schemeClr val="accent1"/>
              </a:solidFill>
            </a:endParaRPr>
          </a:p>
          <a:p>
            <a:pPr lvl="1"/>
            <a:r>
              <a:rPr lang="en-US" sz="2000" dirty="0">
                <a:solidFill>
                  <a:schemeClr val="accent1"/>
                </a:solidFill>
              </a:rPr>
              <a:t>2016:  Roads, Facilities, Equipment</a:t>
            </a:r>
          </a:p>
          <a:p>
            <a:pPr lvl="1"/>
            <a:r>
              <a:rPr lang="en-US" sz="2000" dirty="0">
                <a:solidFill>
                  <a:schemeClr val="accent1"/>
                </a:solidFill>
              </a:rPr>
              <a:t>2017:   Refunding (refinancing) 2008, 2010 series bonds</a:t>
            </a:r>
          </a:p>
          <a:p>
            <a:pPr lvl="1"/>
            <a:r>
              <a:rPr lang="en-US" sz="2000" dirty="0">
                <a:solidFill>
                  <a:schemeClr val="accent1"/>
                </a:solidFill>
              </a:rPr>
              <a:t>2019:   Public Works Facility</a:t>
            </a:r>
          </a:p>
          <a:p>
            <a:r>
              <a:rPr lang="en-US" sz="2200" dirty="0"/>
              <a:t>Total Increase $107,935 (3.45%) </a:t>
            </a:r>
          </a:p>
          <a:p>
            <a:pPr lvl="1"/>
            <a:r>
              <a:rPr lang="en-US" sz="2000" dirty="0">
                <a:solidFill>
                  <a:schemeClr val="accent1"/>
                </a:solidFill>
              </a:rPr>
              <a:t>Continued pay-down of existing debt</a:t>
            </a:r>
          </a:p>
          <a:p>
            <a:pPr lvl="1"/>
            <a:r>
              <a:rPr lang="en-US" sz="2000" dirty="0">
                <a:solidFill>
                  <a:schemeClr val="accent1"/>
                </a:solidFill>
              </a:rPr>
              <a:t>2013 Roads, Facilities, Equipment debt and refunding debt paid off in FY23</a:t>
            </a:r>
          </a:p>
          <a:p>
            <a:pPr lvl="1"/>
            <a:r>
              <a:rPr lang="en-US" sz="2000" dirty="0">
                <a:solidFill>
                  <a:schemeClr val="accent1"/>
                </a:solidFill>
              </a:rPr>
              <a:t>Increase includes $1,920,000 in interest for short-term financing for the New Middle School</a:t>
            </a:r>
          </a:p>
          <a:p>
            <a:pPr lvl="1"/>
            <a:endParaRPr lang="en-US" sz="2000" dirty="0">
              <a:solidFill>
                <a:schemeClr val="accent1"/>
              </a:solidFill>
            </a:endParaRP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066800"/>
          </a:xfrm>
        </p:spPr>
        <p:txBody>
          <a:bodyPr/>
          <a:lstStyle/>
          <a:p>
            <a:pPr>
              <a:defRPr/>
            </a:pPr>
            <a:r>
              <a:rPr lang="en-US" dirty="0">
                <a:solidFill>
                  <a:schemeClr val="accent2">
                    <a:lumMod val="50000"/>
                  </a:schemeClr>
                </a:solidFill>
              </a:rPr>
              <a:t>ALLOCATION OF TOTAL </a:t>
            </a:r>
            <a:br>
              <a:rPr lang="en-US" dirty="0">
                <a:solidFill>
                  <a:schemeClr val="accent2">
                    <a:lumMod val="50000"/>
                  </a:schemeClr>
                </a:solidFill>
              </a:rPr>
            </a:br>
            <a:r>
              <a:rPr lang="en-US" dirty="0">
                <a:solidFill>
                  <a:schemeClr val="accent2">
                    <a:lumMod val="50000"/>
                  </a:schemeClr>
                </a:solidFill>
              </a:rPr>
              <a:t>2024-25 BUDGET</a:t>
            </a:r>
          </a:p>
        </p:txBody>
      </p:sp>
      <p:graphicFrame>
        <p:nvGraphicFramePr>
          <p:cNvPr id="6" name="Content Placeholder 5">
            <a:extLst>
              <a:ext uri="{FF2B5EF4-FFF2-40B4-BE49-F238E27FC236}">
                <a16:creationId xmlns:a16="http://schemas.microsoft.com/office/drawing/2014/main" id="{00000000-0008-0000-3E00-000003000000}"/>
              </a:ext>
            </a:extLst>
          </p:cNvPr>
          <p:cNvGraphicFramePr>
            <a:graphicFrameLocks noGrp="1"/>
          </p:cNvGraphicFramePr>
          <p:nvPr>
            <p:ph sz="quarter" idx="1"/>
            <p:extLst>
              <p:ext uri="{D42A27DB-BD31-4B8C-83A1-F6EECF244321}">
                <p14:modId xmlns:p14="http://schemas.microsoft.com/office/powerpoint/2010/main" val="4098350805"/>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a:extLst>
              <a:ext uri="{FF2B5EF4-FFF2-40B4-BE49-F238E27FC236}">
                <a16:creationId xmlns:a16="http://schemas.microsoft.com/office/drawing/2014/main" id="{17B26379-DFB0-4DBD-A57B-5500F429D539}"/>
              </a:ext>
            </a:extLst>
          </p:cNvPr>
          <p:cNvGraphicFramePr>
            <a:graphicFrameLocks/>
          </p:cNvGraphicFramePr>
          <p:nvPr>
            <p:extLst>
              <p:ext uri="{D42A27DB-BD31-4B8C-83A1-F6EECF244321}">
                <p14:modId xmlns:p14="http://schemas.microsoft.com/office/powerpoint/2010/main" val="4098350805"/>
              </p:ext>
            </p:extLst>
          </p:nvPr>
        </p:nvGraphicFramePr>
        <p:xfrm>
          <a:off x="454025" y="1679575"/>
          <a:ext cx="8504238"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06D6A5FE-0C60-4DB5-B11B-44A07A5861B3}"/>
              </a:ext>
            </a:extLst>
          </p:cNvPr>
          <p:cNvPicPr>
            <a:picLocks noChangeAspect="1"/>
          </p:cNvPicPr>
          <p:nvPr/>
        </p:nvPicPr>
        <p:blipFill>
          <a:blip r:embed="rId4"/>
          <a:stretch>
            <a:fillRect/>
          </a:stretch>
        </p:blipFill>
        <p:spPr>
          <a:xfrm>
            <a:off x="554388" y="1664135"/>
            <a:ext cx="8035224" cy="46028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a:solidFill>
                  <a:srgbClr val="7B9899"/>
                </a:solidFill>
              </a:rPr>
              <a:t>SUMMARY</a:t>
            </a:r>
          </a:p>
        </p:txBody>
      </p:sp>
      <p:sp>
        <p:nvSpPr>
          <p:cNvPr id="37891" name="Content Placeholder 2"/>
          <p:cNvSpPr>
            <a:spLocks noGrp="1"/>
          </p:cNvSpPr>
          <p:nvPr>
            <p:ph sz="quarter" idx="1"/>
          </p:nvPr>
        </p:nvSpPr>
        <p:spPr>
          <a:xfrm>
            <a:off x="316706" y="1676400"/>
            <a:ext cx="8504238" cy="4572000"/>
          </a:xfrm>
        </p:spPr>
        <p:txBody>
          <a:bodyPr/>
          <a:lstStyle/>
          <a:p>
            <a:r>
              <a:rPr lang="en-US" dirty="0"/>
              <a:t>The budget, as approved by Town Council, is $2,181,970 less than what was requested by the departments, including the capital improvement requests, while maintaining programs and services that the community has come to expect. </a:t>
            </a:r>
          </a:p>
          <a:p>
            <a:endParaRPr lang="en-US" dirty="0"/>
          </a:p>
          <a:p>
            <a:r>
              <a:rPr lang="en-US" dirty="0"/>
              <a:t>This budget provides funding to maintain and improve our infrastructure and capital assets.</a:t>
            </a:r>
          </a:p>
          <a:p>
            <a:pPr marL="0" indent="0" algn="ctr" eaLnBrk="1" hangingPunct="1">
              <a:buNone/>
            </a:pPr>
            <a:endParaRPr lang="en-US" dirty="0"/>
          </a:p>
          <a:p>
            <a:pPr marL="0" indent="0" eaLnBrk="1" hangingPunct="1">
              <a:buNone/>
            </a:pPr>
            <a:endParaRPr lang="en-US" dirty="0"/>
          </a:p>
        </p:txBody>
      </p:sp>
      <p:sp>
        <p:nvSpPr>
          <p:cNvPr id="4" name="Rectangle 3"/>
          <p:cNvSpPr/>
          <p:nvPr/>
        </p:nvSpPr>
        <p:spPr>
          <a:xfrm>
            <a:off x="2286000" y="2828836"/>
            <a:ext cx="4572000" cy="369332"/>
          </a:xfrm>
          <a:prstGeom prst="rect">
            <a:avLst/>
          </a:prstGeom>
        </p:spPr>
        <p:txBody>
          <a:bodyPr>
            <a:spAutoFit/>
          </a:bodyPr>
          <a:lstStyle/>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a:solidFill>
                  <a:srgbClr val="7B9899"/>
                </a:solidFill>
              </a:rPr>
              <a:t>SUMMARY</a:t>
            </a:r>
          </a:p>
        </p:txBody>
      </p:sp>
      <p:sp>
        <p:nvSpPr>
          <p:cNvPr id="37891" name="Content Placeholder 2"/>
          <p:cNvSpPr>
            <a:spLocks noGrp="1"/>
          </p:cNvSpPr>
          <p:nvPr>
            <p:ph sz="quarter" idx="1"/>
          </p:nvPr>
        </p:nvSpPr>
        <p:spPr>
          <a:xfrm>
            <a:off x="335535" y="1524000"/>
            <a:ext cx="8504238" cy="4876800"/>
          </a:xfrm>
        </p:spPr>
        <p:txBody>
          <a:bodyPr/>
          <a:lstStyle/>
          <a:p>
            <a:r>
              <a:rPr lang="en-US" dirty="0"/>
              <a:t>Global situations, supply chain issues, and inflation have impacted the Town’s ability to purchase materials, supplies and services.</a:t>
            </a:r>
          </a:p>
          <a:p>
            <a:pPr marL="0" indent="0">
              <a:buNone/>
            </a:pPr>
            <a:endParaRPr lang="en-US" dirty="0"/>
          </a:p>
          <a:p>
            <a:r>
              <a:rPr lang="en-US" dirty="0"/>
              <a:t>Town mill rate has been relatively stable over 20 years, fluctuating from 26.30 mills in 2003-04 and 26.16 mills in 2023-24.</a:t>
            </a:r>
          </a:p>
          <a:p>
            <a:pPr lvl="1"/>
            <a:r>
              <a:rPr lang="en-US" dirty="0"/>
              <a:t>Low = 26.16	High = 31.68</a:t>
            </a:r>
          </a:p>
          <a:p>
            <a:pPr lvl="1"/>
            <a:r>
              <a:rPr lang="en-US" dirty="0"/>
              <a:t>Five revaluations</a:t>
            </a:r>
          </a:p>
          <a:p>
            <a:endParaRPr lang="en-US" dirty="0"/>
          </a:p>
          <a:p>
            <a:pPr marL="0" indent="0">
              <a:buNone/>
            </a:pPr>
            <a:endParaRPr lang="en-US" dirty="0"/>
          </a:p>
          <a:p>
            <a:pPr lvl="1"/>
            <a:endParaRPr lang="en-US" dirty="0"/>
          </a:p>
          <a:p>
            <a:pPr lvl="1"/>
            <a:endParaRPr lang="en-US" dirty="0"/>
          </a:p>
          <a:p>
            <a:pPr marL="0" indent="0">
              <a:buNone/>
            </a:pPr>
            <a:endParaRPr lang="en-US" dirty="0"/>
          </a:p>
          <a:p>
            <a:pPr marL="0" indent="0" algn="ctr" eaLnBrk="1" hangingPunct="1">
              <a:buNone/>
            </a:pPr>
            <a:endParaRPr lang="en-US" dirty="0"/>
          </a:p>
          <a:p>
            <a:pPr marL="0" indent="0" eaLnBrk="1" hangingPunct="1">
              <a:buNone/>
            </a:pPr>
            <a:endParaRPr lang="en-US" dirty="0"/>
          </a:p>
        </p:txBody>
      </p:sp>
      <p:sp>
        <p:nvSpPr>
          <p:cNvPr id="4" name="Rectangle 3"/>
          <p:cNvSpPr/>
          <p:nvPr/>
        </p:nvSpPr>
        <p:spPr>
          <a:xfrm>
            <a:off x="2286000" y="2828836"/>
            <a:ext cx="4572000" cy="369332"/>
          </a:xfrm>
          <a:prstGeom prst="rect">
            <a:avLst/>
          </a:prstGeom>
        </p:spPr>
        <p:txBody>
          <a:bodyPr>
            <a:spAutoFit/>
          </a:bodyPr>
          <a:lstStyle/>
          <a:p>
            <a:pPr lvl="1"/>
            <a:endParaRPr lang="en-US" dirty="0"/>
          </a:p>
        </p:txBody>
      </p:sp>
    </p:spTree>
    <p:extLst>
      <p:ext uri="{BB962C8B-B14F-4D97-AF65-F5344CB8AC3E}">
        <p14:creationId xmlns:p14="http://schemas.microsoft.com/office/powerpoint/2010/main" val="519992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a:solidFill>
                  <a:srgbClr val="7B9899"/>
                </a:solidFill>
              </a:rPr>
              <a:t>SUMMARY</a:t>
            </a:r>
          </a:p>
        </p:txBody>
      </p:sp>
      <p:sp>
        <p:nvSpPr>
          <p:cNvPr id="37891" name="Content Placeholder 2"/>
          <p:cNvSpPr>
            <a:spLocks noGrp="1"/>
          </p:cNvSpPr>
          <p:nvPr>
            <p:ph sz="quarter" idx="1"/>
          </p:nvPr>
        </p:nvSpPr>
        <p:spPr>
          <a:xfrm>
            <a:off x="335535" y="1524000"/>
            <a:ext cx="8504238" cy="4876800"/>
          </a:xfrm>
        </p:spPr>
        <p:txBody>
          <a:bodyPr/>
          <a:lstStyle/>
          <a:p>
            <a:pPr lvl="1"/>
            <a:endParaRPr lang="en-US" dirty="0"/>
          </a:p>
          <a:p>
            <a:pPr marL="0" indent="0" algn="ctr">
              <a:buNone/>
            </a:pPr>
            <a:r>
              <a:rPr lang="en-US" dirty="0"/>
              <a:t>As always, this budget was created with every effort to maintain programs and services to the community with the intention of keeping the tax impact at a minimum.</a:t>
            </a:r>
          </a:p>
          <a:p>
            <a:pPr marL="0" indent="0">
              <a:buNone/>
            </a:pPr>
            <a:endParaRPr lang="en-US" dirty="0"/>
          </a:p>
          <a:p>
            <a:pPr marL="0" indent="0" algn="ctr" eaLnBrk="1" hangingPunct="1">
              <a:buNone/>
            </a:pPr>
            <a:endParaRPr lang="en-US" dirty="0"/>
          </a:p>
          <a:p>
            <a:pPr marL="0" indent="0" eaLnBrk="1" hangingPunct="1">
              <a:buNone/>
            </a:pPr>
            <a:endParaRPr lang="en-US" dirty="0"/>
          </a:p>
        </p:txBody>
      </p:sp>
      <p:sp>
        <p:nvSpPr>
          <p:cNvPr id="4" name="Rectangle 3"/>
          <p:cNvSpPr/>
          <p:nvPr/>
        </p:nvSpPr>
        <p:spPr>
          <a:xfrm>
            <a:off x="2286000" y="2828836"/>
            <a:ext cx="4572000" cy="369332"/>
          </a:xfrm>
          <a:prstGeom prst="rect">
            <a:avLst/>
          </a:prstGeom>
        </p:spPr>
        <p:txBody>
          <a:bodyPr>
            <a:spAutoFit/>
          </a:bodyPr>
          <a:lstStyle/>
          <a:p>
            <a:pPr lvl="1"/>
            <a:endParaRPr lang="en-US" dirty="0"/>
          </a:p>
        </p:txBody>
      </p:sp>
    </p:spTree>
    <p:extLst>
      <p:ext uri="{BB962C8B-B14F-4D97-AF65-F5344CB8AC3E}">
        <p14:creationId xmlns:p14="http://schemas.microsoft.com/office/powerpoint/2010/main" val="6483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8C50-4315-4438-BC63-3BF9697A3285}"/>
              </a:ext>
            </a:extLst>
          </p:cNvPr>
          <p:cNvSpPr>
            <a:spLocks noGrp="1"/>
          </p:cNvSpPr>
          <p:nvPr>
            <p:ph type="title"/>
          </p:nvPr>
        </p:nvSpPr>
        <p:spPr/>
        <p:txBody>
          <a:bodyPr/>
          <a:lstStyle/>
          <a:p>
            <a:r>
              <a:rPr lang="en-US" sz="3200" dirty="0">
                <a:solidFill>
                  <a:srgbClr val="C00000"/>
                </a:solidFill>
              </a:rPr>
              <a:t>Budget Summary</a:t>
            </a:r>
          </a:p>
        </p:txBody>
      </p:sp>
      <p:sp>
        <p:nvSpPr>
          <p:cNvPr id="3" name="Content Placeholder 2">
            <a:extLst>
              <a:ext uri="{FF2B5EF4-FFF2-40B4-BE49-F238E27FC236}">
                <a16:creationId xmlns:a16="http://schemas.microsoft.com/office/drawing/2014/main" id="{EE17C8F1-3D6B-41EE-B0AE-DB24D11BD685}"/>
              </a:ext>
            </a:extLst>
          </p:cNvPr>
          <p:cNvSpPr>
            <a:spLocks noGrp="1"/>
          </p:cNvSpPr>
          <p:nvPr>
            <p:ph sz="quarter" idx="1"/>
          </p:nvPr>
        </p:nvSpPr>
        <p:spPr/>
        <p:txBody>
          <a:bodyPr/>
          <a:lstStyle/>
          <a:p>
            <a:r>
              <a:rPr lang="en-US" dirty="0"/>
              <a:t>2021-22 Adopted Budget</a:t>
            </a:r>
          </a:p>
          <a:p>
            <a:pPr lvl="1"/>
            <a:r>
              <a:rPr lang="en-US" dirty="0"/>
              <a:t>$17,902,270	0.50% Increase</a:t>
            </a:r>
          </a:p>
          <a:p>
            <a:r>
              <a:rPr lang="en-US" dirty="0"/>
              <a:t>2022-23 Adopted Budget</a:t>
            </a:r>
          </a:p>
          <a:p>
            <a:pPr lvl="1"/>
            <a:r>
              <a:rPr lang="en-US" dirty="0"/>
              <a:t>$18,556,627	3.66% Increase</a:t>
            </a:r>
          </a:p>
          <a:p>
            <a:r>
              <a:rPr lang="en-US" dirty="0"/>
              <a:t>2023-24 Adopted Budget</a:t>
            </a:r>
          </a:p>
          <a:p>
            <a:pPr lvl="1"/>
            <a:r>
              <a:rPr lang="en-US" dirty="0"/>
              <a:t>$18,262,011	(1.59%) Decrease</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131091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solidFill>
                  <a:srgbClr val="C00000"/>
                </a:solidFill>
              </a:rPr>
              <a:t>Budget Highlights 2024-25</a:t>
            </a:r>
          </a:p>
        </p:txBody>
      </p:sp>
      <p:sp>
        <p:nvSpPr>
          <p:cNvPr id="26627" name="Content Placeholder 2"/>
          <p:cNvSpPr>
            <a:spLocks noGrp="1"/>
          </p:cNvSpPr>
          <p:nvPr>
            <p:ph sz="quarter" idx="1"/>
          </p:nvPr>
        </p:nvSpPr>
        <p:spPr>
          <a:xfrm>
            <a:off x="377825" y="1676400"/>
            <a:ext cx="8458200" cy="4648200"/>
          </a:xfrm>
        </p:spPr>
        <p:txBody>
          <a:bodyPr/>
          <a:lstStyle/>
          <a:p>
            <a:pPr eaLnBrk="1" hangingPunct="1">
              <a:lnSpc>
                <a:spcPct val="90000"/>
              </a:lnSpc>
            </a:pPr>
            <a:r>
              <a:rPr lang="en-US" sz="2800" dirty="0"/>
              <a:t>Total General Government budget = $19,893,215</a:t>
            </a:r>
          </a:p>
          <a:p>
            <a:pPr algn="ctr" eaLnBrk="1" hangingPunct="1">
              <a:lnSpc>
                <a:spcPct val="90000"/>
              </a:lnSpc>
              <a:buNone/>
            </a:pPr>
            <a:r>
              <a:rPr lang="en-US" sz="2800" dirty="0"/>
              <a:t>(as approved by Town Council)</a:t>
            </a:r>
          </a:p>
          <a:p>
            <a:pPr algn="ctr" eaLnBrk="1" hangingPunct="1">
              <a:lnSpc>
                <a:spcPct val="90000"/>
              </a:lnSpc>
              <a:buNone/>
            </a:pPr>
            <a:endParaRPr lang="en-US" sz="2800" dirty="0"/>
          </a:p>
          <a:p>
            <a:pPr eaLnBrk="1" hangingPunct="1">
              <a:lnSpc>
                <a:spcPct val="90000"/>
              </a:lnSpc>
            </a:pPr>
            <a:r>
              <a:rPr lang="en-US" sz="2400" dirty="0"/>
              <a:t>8.93% increase (5.58% without Capital/Non-Recurring), or $1,631,203 over the 2023-24 budget, including Capital/Non-Recurring requests</a:t>
            </a:r>
          </a:p>
          <a:p>
            <a:pPr lvl="1" eaLnBrk="1" hangingPunct="1">
              <a:lnSpc>
                <a:spcPct val="90000"/>
              </a:lnSpc>
            </a:pPr>
            <a:r>
              <a:rPr lang="en-US" sz="2000" dirty="0">
                <a:solidFill>
                  <a:schemeClr val="accent6">
                    <a:lumMod val="50000"/>
                  </a:schemeClr>
                </a:solidFill>
              </a:rPr>
              <a:t>CNR historically funded by General Fund </a:t>
            </a:r>
            <a:r>
              <a:rPr lang="en-US" sz="2000" dirty="0" err="1">
                <a:solidFill>
                  <a:schemeClr val="accent6">
                    <a:lumMod val="50000"/>
                  </a:schemeClr>
                </a:solidFill>
              </a:rPr>
              <a:t>fund</a:t>
            </a:r>
            <a:r>
              <a:rPr lang="en-US" sz="2000" dirty="0">
                <a:solidFill>
                  <a:schemeClr val="accent6">
                    <a:lumMod val="50000"/>
                  </a:schemeClr>
                </a:solidFill>
              </a:rPr>
              <a:t> balance</a:t>
            </a:r>
          </a:p>
          <a:p>
            <a:pPr lvl="1" eaLnBrk="1" hangingPunct="1">
              <a:lnSpc>
                <a:spcPct val="90000"/>
              </a:lnSpc>
            </a:pPr>
            <a:r>
              <a:rPr lang="en-US" sz="2000" dirty="0">
                <a:solidFill>
                  <a:schemeClr val="accent6">
                    <a:lumMod val="50000"/>
                  </a:schemeClr>
                </a:solidFill>
              </a:rPr>
              <a:t>2024-25 requests = $611,571; 2023-24 requests = $0</a:t>
            </a:r>
          </a:p>
          <a:p>
            <a:pPr lvl="1" eaLnBrk="1" hangingPunct="1">
              <a:lnSpc>
                <a:spcPct val="90000"/>
              </a:lnSpc>
            </a:pPr>
            <a:r>
              <a:rPr lang="en-US" sz="2000" dirty="0">
                <a:solidFill>
                  <a:schemeClr val="accent6">
                    <a:lumMod val="50000"/>
                  </a:schemeClr>
                </a:solidFill>
              </a:rPr>
              <a:t>$451,000 funded through ARPA (American Rescue Plan)</a:t>
            </a:r>
          </a:p>
          <a:p>
            <a:pPr marL="274638" lvl="1" indent="0" eaLnBrk="1" hangingPunct="1">
              <a:lnSpc>
                <a:spcPct val="90000"/>
              </a:lnSpc>
              <a:buNone/>
            </a:pPr>
            <a:endParaRPr lang="en-US" sz="2400" dirty="0"/>
          </a:p>
          <a:p>
            <a:pPr eaLnBrk="1" hangingPunct="1">
              <a:lnSpc>
                <a:spcPct val="90000"/>
              </a:lnSpc>
            </a:pPr>
            <a:r>
              <a:rPr lang="en-US" sz="2400" dirty="0"/>
              <a:t>Employee wages and benefits = 73% of total budget</a:t>
            </a:r>
          </a:p>
          <a:p>
            <a:pPr eaLnBrk="1" hangingPunct="1">
              <a:lnSpc>
                <a:spcPct val="90000"/>
              </a:lnSpc>
              <a:buNone/>
            </a:pPr>
            <a:r>
              <a:rPr lang="en-US" sz="2800" dirty="0"/>
              <a:t>	</a:t>
            </a:r>
          </a:p>
          <a:p>
            <a:pPr eaLnBrk="1" hangingPunct="1">
              <a:lnSpc>
                <a:spcPct val="90000"/>
              </a:lnSpc>
            </a:pPr>
            <a:endParaRPr lang="en-US" sz="2800" dirty="0"/>
          </a:p>
          <a:p>
            <a:pPr lvl="1" eaLnBrk="1" hangingPunct="1">
              <a:lnSpc>
                <a:spcPct val="90000"/>
              </a:lnSpc>
            </a:pPr>
            <a:endParaRPr lang="en-US" sz="2300" dirty="0"/>
          </a:p>
          <a:p>
            <a:pPr lvl="1" eaLnBrk="1" hangingPunct="1">
              <a:lnSpc>
                <a:spcPct val="90000"/>
              </a:lnSpc>
            </a:pPr>
            <a:endParaRPr lang="en-US" sz="2300" dirty="0"/>
          </a:p>
          <a:p>
            <a:pPr eaLnBrk="1" hangingPunct="1">
              <a:lnSpc>
                <a:spcPct val="90000"/>
              </a:lnSpc>
            </a:pPr>
            <a:endParaRPr lang="en-US" sz="2800" dirty="0"/>
          </a:p>
          <a:p>
            <a:pPr lvl="1" eaLnBrk="1" hangingPunct="1">
              <a:lnSpc>
                <a:spcPct val="90000"/>
              </a:lnSpc>
            </a:pPr>
            <a:endParaRPr lang="en-US" sz="2300" dirty="0"/>
          </a:p>
          <a:p>
            <a:pPr lvl="1" eaLnBrk="1" hangingPunct="1">
              <a:lnSpc>
                <a:spcPct val="90000"/>
              </a:lnSpc>
              <a:buNone/>
            </a:pPr>
            <a:endParaRPr lang="en-US" sz="2300" dirty="0"/>
          </a:p>
          <a:p>
            <a:pPr eaLnBrk="1" hangingPunct="1">
              <a:lnSpc>
                <a:spcPct val="90000"/>
              </a:lnSpc>
              <a:buNone/>
            </a:pPr>
            <a:endParaRPr lang="en-US" sz="2800" dirty="0"/>
          </a:p>
          <a:p>
            <a:pPr eaLnBrk="1" hangingPunct="1">
              <a:lnSpc>
                <a:spcPct val="90000"/>
              </a:lnSpc>
              <a:buNone/>
            </a:pPr>
            <a:endParaRPr lang="en-US" sz="2800" dirty="0"/>
          </a:p>
          <a:p>
            <a:pPr eaLnBrk="1" hangingPunct="1">
              <a:lnSpc>
                <a:spcPct val="90000"/>
              </a:lnSpc>
              <a:buNone/>
            </a:pPr>
            <a:endParaRPr lang="en-US" sz="2800" dirty="0"/>
          </a:p>
          <a:p>
            <a:pPr eaLnBrk="1" hangingPunct="1">
              <a:lnSpc>
                <a:spcPct val="90000"/>
              </a:lnSpc>
              <a:buFont typeface="Wingdings 2" pitchFamily="18" charset="2"/>
              <a:buNone/>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C00000"/>
                </a:solidFill>
              </a:rPr>
              <a:t>ADDITIONAL HIGHLIGHTS </a:t>
            </a:r>
          </a:p>
        </p:txBody>
      </p:sp>
      <p:sp>
        <p:nvSpPr>
          <p:cNvPr id="27651" name="Content Placeholder 2"/>
          <p:cNvSpPr>
            <a:spLocks noGrp="1"/>
          </p:cNvSpPr>
          <p:nvPr>
            <p:ph sz="quarter" idx="1"/>
          </p:nvPr>
        </p:nvSpPr>
        <p:spPr>
          <a:xfrm>
            <a:off x="353377" y="1676400"/>
            <a:ext cx="8430895" cy="5105400"/>
          </a:xfrm>
        </p:spPr>
        <p:txBody>
          <a:bodyPr/>
          <a:lstStyle/>
          <a:p>
            <a:pPr marL="0" indent="0">
              <a:buNone/>
            </a:pPr>
            <a:endParaRPr lang="en-US" sz="2400" dirty="0"/>
          </a:p>
          <a:p>
            <a:r>
              <a:rPr lang="en-US" sz="2400" dirty="0"/>
              <a:t>Wages increase was 6.52% due to contractual obligations.</a:t>
            </a:r>
          </a:p>
          <a:p>
            <a:r>
              <a:rPr lang="en-US" sz="2400" dirty="0"/>
              <a:t>Employee Benefits</a:t>
            </a:r>
            <a:r>
              <a:rPr lang="en-US" dirty="0"/>
              <a:t>	</a:t>
            </a:r>
            <a:endParaRPr lang="en-US" sz="2000" dirty="0"/>
          </a:p>
          <a:p>
            <a:pPr lvl="1"/>
            <a:r>
              <a:rPr lang="en-US" dirty="0">
                <a:solidFill>
                  <a:schemeClr val="tx2">
                    <a:lumMod val="75000"/>
                  </a:schemeClr>
                </a:solidFill>
              </a:rPr>
              <a:t>Employer pension contributions</a:t>
            </a:r>
          </a:p>
          <a:p>
            <a:pPr lvl="2"/>
            <a:r>
              <a:rPr lang="en-US" dirty="0"/>
              <a:t>Municipal Employee Retirement System:  employer contribution increasing from 21.72% to 24.10%.</a:t>
            </a:r>
          </a:p>
          <a:p>
            <a:pPr lvl="2"/>
            <a:r>
              <a:rPr lang="en-US" dirty="0"/>
              <a:t>Health Insurance -negotiated a 6% increase down from 12%.</a:t>
            </a:r>
          </a:p>
          <a:p>
            <a:pPr lvl="2"/>
            <a:r>
              <a:rPr lang="en-US" dirty="0">
                <a:solidFill>
                  <a:prstClr val="black"/>
                </a:solidFill>
              </a:rPr>
              <a:t>Increase in Actuarial Determined Employer Contribution to reflect change in mortality tables.</a:t>
            </a:r>
          </a:p>
          <a:p>
            <a:pPr lvl="2"/>
            <a:endParaRPr lang="en-US" dirty="0"/>
          </a:p>
          <a:p>
            <a:pPr marL="593725" lvl="2" indent="0">
              <a:buNone/>
            </a:pPr>
            <a:endParaRPr lang="en-US" dirty="0"/>
          </a:p>
          <a:p>
            <a:pPr marL="593725" lvl="2" indent="0">
              <a:buNone/>
            </a:pPr>
            <a:endParaRPr lang="en-US" dirty="0">
              <a:solidFill>
                <a:schemeClr val="tx2">
                  <a:lumMod val="75000"/>
                </a:schemeClr>
              </a:solidFill>
            </a:endParaRPr>
          </a:p>
          <a:p>
            <a:pPr marL="274638" lvl="1" indent="0">
              <a:buNone/>
            </a:pPr>
            <a:endParaRPr lang="en-US" dirty="0">
              <a:solidFill>
                <a:schemeClr val="tx2">
                  <a:lumMod val="75000"/>
                </a:schemeClr>
              </a:solidFill>
            </a:endParaRPr>
          </a:p>
          <a:p>
            <a:endParaRPr lang="en-US" dirty="0">
              <a:solidFill>
                <a:schemeClr val="tx2">
                  <a:lumMod val="75000"/>
                </a:schemeClr>
              </a:solidFill>
            </a:endParaRPr>
          </a:p>
          <a:p>
            <a:pPr lvl="1">
              <a:buNone/>
            </a:pPr>
            <a:endParaRPr lang="en-US" dirty="0"/>
          </a:p>
          <a:p>
            <a:pPr lvl="1"/>
            <a:endParaRPr lang="en-US" dirty="0"/>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D311-8722-41AA-9BEC-21DB4D93184B}"/>
              </a:ext>
            </a:extLst>
          </p:cNvPr>
          <p:cNvSpPr>
            <a:spLocks noGrp="1"/>
          </p:cNvSpPr>
          <p:nvPr>
            <p:ph type="title"/>
          </p:nvPr>
        </p:nvSpPr>
        <p:spPr/>
        <p:txBody>
          <a:bodyPr/>
          <a:lstStyle/>
          <a:p>
            <a:r>
              <a:rPr lang="en-US" dirty="0">
                <a:solidFill>
                  <a:srgbClr val="C00000"/>
                </a:solidFill>
              </a:rPr>
              <a:t>ADDITIONAL HIGHLIGHTS</a:t>
            </a:r>
            <a:endParaRPr lang="en-US" dirty="0"/>
          </a:p>
        </p:txBody>
      </p:sp>
      <p:sp>
        <p:nvSpPr>
          <p:cNvPr id="3" name="Content Placeholder 2">
            <a:extLst>
              <a:ext uri="{FF2B5EF4-FFF2-40B4-BE49-F238E27FC236}">
                <a16:creationId xmlns:a16="http://schemas.microsoft.com/office/drawing/2014/main" id="{8AA06D03-819C-416B-BBB6-5D857D178DAD}"/>
              </a:ext>
            </a:extLst>
          </p:cNvPr>
          <p:cNvSpPr>
            <a:spLocks noGrp="1"/>
          </p:cNvSpPr>
          <p:nvPr>
            <p:ph sz="quarter" idx="1"/>
          </p:nvPr>
        </p:nvSpPr>
        <p:spPr>
          <a:xfrm>
            <a:off x="300003" y="1371600"/>
            <a:ext cx="8503920" cy="4949952"/>
          </a:xfrm>
        </p:spPr>
        <p:txBody>
          <a:bodyPr/>
          <a:lstStyle/>
          <a:p>
            <a:r>
              <a:rPr lang="en-US" sz="2400" dirty="0"/>
              <a:t>Public Safety </a:t>
            </a:r>
          </a:p>
          <a:p>
            <a:pPr lvl="1"/>
            <a:r>
              <a:rPr lang="en-US" dirty="0"/>
              <a:t>Accreditation</a:t>
            </a:r>
          </a:p>
          <a:p>
            <a:pPr lvl="2"/>
            <a:r>
              <a:rPr lang="en-US" dirty="0"/>
              <a:t>State of Connecticut Tier 1 Accreditation.</a:t>
            </a:r>
          </a:p>
          <a:p>
            <a:pPr lvl="2"/>
            <a:r>
              <a:rPr lang="en-US" dirty="0"/>
              <a:t>Working towards State of Connecticut Tier 2 Accreditation.</a:t>
            </a:r>
          </a:p>
          <a:p>
            <a:pPr lvl="2"/>
            <a:r>
              <a:rPr lang="en-US" dirty="0"/>
              <a:t>Full State Accreditation must be achieved by 2026.</a:t>
            </a:r>
          </a:p>
          <a:p>
            <a:pPr lvl="1"/>
            <a:r>
              <a:rPr lang="en-US" dirty="0"/>
              <a:t>Adding a Sergeant January 2024 in order to fulfill the Administrative Sergeant position which was approved in FY22</a:t>
            </a:r>
          </a:p>
          <a:p>
            <a:pPr lvl="1">
              <a:buClr>
                <a:srgbClr val="CCB400"/>
              </a:buClr>
            </a:pPr>
            <a:r>
              <a:rPr lang="en-US" dirty="0">
                <a:solidFill>
                  <a:srgbClr val="646B86"/>
                </a:solidFill>
              </a:rPr>
              <a:t>Continue to increase community interaction with officers and enhance social media presence.</a:t>
            </a:r>
          </a:p>
          <a:p>
            <a:endParaRPr lang="en-US" dirty="0"/>
          </a:p>
        </p:txBody>
      </p:sp>
    </p:spTree>
    <p:extLst>
      <p:ext uri="{BB962C8B-B14F-4D97-AF65-F5344CB8AC3E}">
        <p14:creationId xmlns:p14="http://schemas.microsoft.com/office/powerpoint/2010/main" val="290372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ADDITIONAL HIGHLIGHTS</a:t>
            </a:r>
          </a:p>
        </p:txBody>
      </p:sp>
      <p:sp>
        <p:nvSpPr>
          <p:cNvPr id="4" name="Content Placeholder 3"/>
          <p:cNvSpPr>
            <a:spLocks noGrp="1"/>
          </p:cNvSpPr>
          <p:nvPr>
            <p:ph sz="quarter" idx="1"/>
          </p:nvPr>
        </p:nvSpPr>
        <p:spPr>
          <a:xfrm>
            <a:off x="152400" y="1371600"/>
            <a:ext cx="8503920" cy="4648200"/>
          </a:xfrm>
        </p:spPr>
        <p:txBody>
          <a:bodyPr/>
          <a:lstStyle/>
          <a:p>
            <a:r>
              <a:rPr lang="en-US" sz="2400" dirty="0"/>
              <a:t>Public Wor</a:t>
            </a:r>
            <a:r>
              <a:rPr lang="en-US" dirty="0"/>
              <a:t>ks</a:t>
            </a:r>
          </a:p>
          <a:p>
            <a:pPr lvl="1"/>
            <a:r>
              <a:rPr lang="en-US" dirty="0">
                <a:solidFill>
                  <a:schemeClr val="tx2">
                    <a:lumMod val="50000"/>
                  </a:schemeClr>
                </a:solidFill>
              </a:rPr>
              <a:t>Building Maintenance</a:t>
            </a:r>
          </a:p>
          <a:p>
            <a:pPr lvl="2"/>
            <a:r>
              <a:rPr lang="en-US" dirty="0">
                <a:solidFill>
                  <a:schemeClr val="tx2">
                    <a:lumMod val="50000"/>
                  </a:schemeClr>
                </a:solidFill>
              </a:rPr>
              <a:t>Electrical improvements throughout Town Hall and safety upgrades due to OSHA Inspection. ($30,000)</a:t>
            </a:r>
          </a:p>
          <a:p>
            <a:pPr lvl="1"/>
            <a:r>
              <a:rPr lang="en-US" dirty="0">
                <a:solidFill>
                  <a:schemeClr val="tx2">
                    <a:lumMod val="50000"/>
                  </a:schemeClr>
                </a:solidFill>
              </a:rPr>
              <a:t>Park Maintenance</a:t>
            </a:r>
          </a:p>
          <a:p>
            <a:pPr lvl="2"/>
            <a:r>
              <a:rPr lang="en-US" dirty="0">
                <a:solidFill>
                  <a:schemeClr val="tx2">
                    <a:lumMod val="50000"/>
                  </a:schemeClr>
                </a:solidFill>
              </a:rPr>
              <a:t>Took over Board of Education irrigation, preventative maintenance on Tennis Courts and working to improve the condition of the athletic fields. </a:t>
            </a:r>
          </a:p>
          <a:p>
            <a:pPr lvl="1"/>
            <a:r>
              <a:rPr lang="en-US" dirty="0">
                <a:solidFill>
                  <a:schemeClr val="tx2">
                    <a:lumMod val="50000"/>
                  </a:schemeClr>
                </a:solidFill>
              </a:rPr>
              <a:t>Utilities</a:t>
            </a:r>
          </a:p>
          <a:p>
            <a:pPr lvl="2"/>
            <a:r>
              <a:rPr lang="en-US" dirty="0">
                <a:solidFill>
                  <a:schemeClr val="tx2">
                    <a:lumMod val="50000"/>
                  </a:schemeClr>
                </a:solidFill>
              </a:rPr>
              <a:t>All Town facilities have been metered by the Water Department.</a:t>
            </a:r>
          </a:p>
          <a:p>
            <a:pPr lvl="2"/>
            <a:r>
              <a:rPr lang="en-US" dirty="0">
                <a:solidFill>
                  <a:schemeClr val="tx2">
                    <a:lumMod val="50000"/>
                  </a:schemeClr>
                </a:solidFill>
              </a:rPr>
              <a:t>Maintenance and repair on streetlights.</a:t>
            </a:r>
          </a:p>
          <a:p>
            <a:pPr marL="0" indent="0">
              <a:buNone/>
            </a:pPr>
            <a:endParaRPr lang="en-US" dirty="0">
              <a:solidFill>
                <a:schemeClr val="tx2">
                  <a:lumMod val="50000"/>
                </a:schemeClr>
              </a:solidFill>
            </a:endParaRPr>
          </a:p>
          <a:p>
            <a:pPr lvl="1"/>
            <a:endParaRPr lang="en-US" dirty="0">
              <a:solidFill>
                <a:schemeClr val="tx2">
                  <a:lumMod val="50000"/>
                </a:schemeClr>
              </a:solidFill>
            </a:endParaRPr>
          </a:p>
          <a:p>
            <a:pPr marL="593725" lvl="2" indent="0">
              <a:buNone/>
            </a:pPr>
            <a:endParaRPr lang="en-US" dirty="0">
              <a:solidFill>
                <a:schemeClr val="tx2">
                  <a:lumMod val="50000"/>
                </a:schemeClr>
              </a:solidFill>
            </a:endParaRPr>
          </a:p>
          <a:p>
            <a:pPr lvl="1"/>
            <a:endParaRPr lang="en-US" dirty="0">
              <a:solidFill>
                <a:schemeClr val="tx2">
                  <a:lumMod val="50000"/>
                </a:schemeClr>
              </a:solidFill>
            </a:endParaRPr>
          </a:p>
          <a:p>
            <a:pPr lvl="1"/>
            <a:endParaRPr lang="en-US" dirty="0">
              <a:solidFill>
                <a:schemeClr val="tx2">
                  <a:lumMod val="50000"/>
                </a:schemeClr>
              </a:solidFill>
            </a:endParaRPr>
          </a:p>
          <a:p>
            <a:pPr marL="274638" lvl="1" indent="0">
              <a:buNone/>
            </a:pPr>
            <a:endParaRPr lang="en-US" dirty="0">
              <a:solidFill>
                <a:schemeClr val="tx2">
                  <a:lumMod val="50000"/>
                </a:schemeClr>
              </a:solidFill>
            </a:endParaRPr>
          </a:p>
          <a:p>
            <a:pPr lvl="1"/>
            <a:endParaRPr lang="en-US" dirty="0">
              <a:solidFill>
                <a:schemeClr val="tx2">
                  <a:lumMod val="50000"/>
                </a:schemeClr>
              </a:solidFill>
            </a:endParaRPr>
          </a:p>
          <a:p>
            <a:pPr lvl="1"/>
            <a:endParaRPr lang="en-US" dirty="0">
              <a:solidFill>
                <a:schemeClr val="tx2">
                  <a:lumMod val="50000"/>
                </a:schemeClr>
              </a:solidFill>
            </a:endParaRPr>
          </a:p>
          <a:p>
            <a:pPr lvl="1"/>
            <a:endParaRPr lang="en-US" dirty="0">
              <a:solidFill>
                <a:schemeClr val="tx2">
                  <a:lumMod val="50000"/>
                </a:schemeClr>
              </a:solidFill>
            </a:endParaRPr>
          </a:p>
          <a:p>
            <a:pPr lvl="1"/>
            <a:endParaRPr lang="en-US" dirty="0">
              <a:solidFill>
                <a:schemeClr val="tx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A07E-9EC8-4F26-86BE-DC3ABD9D3A77}"/>
              </a:ext>
            </a:extLst>
          </p:cNvPr>
          <p:cNvSpPr>
            <a:spLocks noGrp="1"/>
          </p:cNvSpPr>
          <p:nvPr>
            <p:ph type="title"/>
          </p:nvPr>
        </p:nvSpPr>
        <p:spPr/>
        <p:txBody>
          <a:bodyPr/>
          <a:lstStyle/>
          <a:p>
            <a:r>
              <a:rPr lang="en-US" dirty="0">
                <a:solidFill>
                  <a:srgbClr val="FF0000"/>
                </a:solidFill>
              </a:rPr>
              <a:t>ADDITIONAL HIGHLIGHTS</a:t>
            </a:r>
          </a:p>
        </p:txBody>
      </p:sp>
      <p:sp>
        <p:nvSpPr>
          <p:cNvPr id="3" name="Content Placeholder 2">
            <a:extLst>
              <a:ext uri="{FF2B5EF4-FFF2-40B4-BE49-F238E27FC236}">
                <a16:creationId xmlns:a16="http://schemas.microsoft.com/office/drawing/2014/main" id="{94560663-D6D3-4586-9AAE-E92EC7A10266}"/>
              </a:ext>
            </a:extLst>
          </p:cNvPr>
          <p:cNvSpPr>
            <a:spLocks noGrp="1"/>
          </p:cNvSpPr>
          <p:nvPr>
            <p:ph sz="quarter" idx="1"/>
          </p:nvPr>
        </p:nvSpPr>
        <p:spPr>
          <a:xfrm>
            <a:off x="301752" y="1527048"/>
            <a:ext cx="8503920" cy="4797552"/>
          </a:xfrm>
        </p:spPr>
        <p:txBody>
          <a:bodyPr/>
          <a:lstStyle/>
          <a:p>
            <a:r>
              <a:rPr lang="en-US" dirty="0"/>
              <a:t>Elections</a:t>
            </a:r>
          </a:p>
          <a:p>
            <a:pPr lvl="1"/>
            <a:r>
              <a:rPr lang="en-US" dirty="0"/>
              <a:t>Increase due to Early Voting $34,805</a:t>
            </a:r>
          </a:p>
          <a:p>
            <a:r>
              <a:rPr lang="en-US" dirty="0"/>
              <a:t>Central Services</a:t>
            </a:r>
          </a:p>
          <a:p>
            <a:pPr lvl="1"/>
            <a:r>
              <a:rPr lang="en-US" dirty="0"/>
              <a:t>Increase due to increased hours for on-site dedicated IT service, technology increases and the cost of a Local Backup System</a:t>
            </a:r>
          </a:p>
          <a:p>
            <a:r>
              <a:rPr lang="en-US" dirty="0">
                <a:solidFill>
                  <a:schemeClr val="tx2">
                    <a:lumMod val="50000"/>
                  </a:schemeClr>
                </a:solidFill>
              </a:rPr>
              <a:t>Youth Services</a:t>
            </a:r>
          </a:p>
          <a:p>
            <a:pPr lvl="1"/>
            <a:r>
              <a:rPr lang="en-US" dirty="0"/>
              <a:t>Creating a Part-Time Case Manager to supplement the Juvenile Review Board Grant to meet the increased cases and workload of the Juvenile Review Board</a:t>
            </a:r>
          </a:p>
          <a:p>
            <a:pPr lvl="1"/>
            <a:r>
              <a:rPr lang="en-US" dirty="0"/>
              <a:t>Creating an Opioid Prevention Specialist using the opioid settlement fund.</a:t>
            </a:r>
          </a:p>
          <a:p>
            <a:pPr marL="274638" lvl="1" indent="0">
              <a:buNone/>
            </a:pPr>
            <a:endParaRPr lang="en-US" dirty="0"/>
          </a:p>
          <a:p>
            <a:pPr marL="274638" lvl="1" indent="0">
              <a:buNone/>
            </a:pPr>
            <a:endParaRPr lang="en-US" dirty="0"/>
          </a:p>
          <a:p>
            <a:pPr lvl="1"/>
            <a:endParaRPr lang="en-US" dirty="0"/>
          </a:p>
        </p:txBody>
      </p:sp>
    </p:spTree>
    <p:extLst>
      <p:ext uri="{BB962C8B-B14F-4D97-AF65-F5344CB8AC3E}">
        <p14:creationId xmlns:p14="http://schemas.microsoft.com/office/powerpoint/2010/main" val="174329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34400" cy="990600"/>
          </a:xfrm>
        </p:spPr>
        <p:txBody>
          <a:bodyPr/>
          <a:lstStyle/>
          <a:p>
            <a:r>
              <a:rPr lang="en-US" dirty="0"/>
              <a:t>2024-25 General Government Budget</a:t>
            </a:r>
            <a:br>
              <a:rPr lang="en-US" dirty="0"/>
            </a:br>
            <a:r>
              <a:rPr lang="en-US" dirty="0"/>
              <a:t>by Department</a:t>
            </a:r>
          </a:p>
        </p:txBody>
      </p:sp>
      <p:graphicFrame>
        <p:nvGraphicFramePr>
          <p:cNvPr id="6" name="Chart 5">
            <a:extLst>
              <a:ext uri="{FF2B5EF4-FFF2-40B4-BE49-F238E27FC236}">
                <a16:creationId xmlns:a16="http://schemas.microsoft.com/office/drawing/2014/main" id="{00000000-0008-0000-3D00-000031E20100}"/>
              </a:ext>
            </a:extLst>
          </p:cNvPr>
          <p:cNvGraphicFramePr>
            <a:graphicFrameLocks/>
          </p:cNvGraphicFramePr>
          <p:nvPr>
            <p:extLst>
              <p:ext uri="{D42A27DB-BD31-4B8C-83A1-F6EECF244321}">
                <p14:modId xmlns:p14="http://schemas.microsoft.com/office/powerpoint/2010/main" val="1910030280"/>
              </p:ext>
            </p:extLst>
          </p:nvPr>
        </p:nvGraphicFramePr>
        <p:xfrm>
          <a:off x="671195" y="1600200"/>
          <a:ext cx="7795260" cy="48234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58588</TotalTime>
  <Words>1360</Words>
  <Application>Microsoft Office PowerPoint</Application>
  <PresentationFormat>On-screen Show (4:3)</PresentationFormat>
  <Paragraphs>309</Paragraphs>
  <Slides>24</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Georgia</vt:lpstr>
      <vt:lpstr>Wingdings</vt:lpstr>
      <vt:lpstr>Wingdings 2</vt:lpstr>
      <vt:lpstr>Civic</vt:lpstr>
      <vt:lpstr>1_Civic</vt:lpstr>
      <vt:lpstr>Custom Design</vt:lpstr>
      <vt:lpstr>GENERAL GOVERNMENT 2024-2025 BUDGET</vt:lpstr>
      <vt:lpstr>Town of Cromwell</vt:lpstr>
      <vt:lpstr>Budget Summary</vt:lpstr>
      <vt:lpstr>Budget Highlights 2024-25</vt:lpstr>
      <vt:lpstr>ADDITIONAL HIGHLIGHTS </vt:lpstr>
      <vt:lpstr>ADDITIONAL HIGHLIGHTS</vt:lpstr>
      <vt:lpstr>ADDITIONAL HIGHLIGHTS</vt:lpstr>
      <vt:lpstr>ADDITIONAL HIGHLIGHTS</vt:lpstr>
      <vt:lpstr>2024-25 General Government Budget by Department</vt:lpstr>
      <vt:lpstr>Impact on Budget </vt:lpstr>
      <vt:lpstr>OTHER ITEMS</vt:lpstr>
      <vt:lpstr>REVENUE</vt:lpstr>
      <vt:lpstr>CAPITAL IMPROVEMENT PROGRAM</vt:lpstr>
      <vt:lpstr>CAPITAL IMPROVEMENT PROGRAM</vt:lpstr>
      <vt:lpstr>CAPITAL IMPROVEMENT PROGRAM</vt:lpstr>
      <vt:lpstr>AMERICAN RESCUE PLAN</vt:lpstr>
      <vt:lpstr>AMERICAN RESCUE PLAN</vt:lpstr>
      <vt:lpstr>AMERICAN RESCUE PLAN RESTRICTIONS</vt:lpstr>
      <vt:lpstr>DEBT SERVICE</vt:lpstr>
      <vt:lpstr>Debt Service – Overview </vt:lpstr>
      <vt:lpstr>ALLOCATION OF TOTAL  2024-25 BUDGET</vt:lpstr>
      <vt:lpstr>SUMMARY</vt:lpstr>
      <vt:lpstr>SUMMARY</vt:lpstr>
      <vt:lpstr>SUMMARY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GOVERNMENT</dc:title>
  <dc:creator>Administratr</dc:creator>
  <cp:lastModifiedBy>Sharon DeVoe</cp:lastModifiedBy>
  <cp:revision>683</cp:revision>
  <cp:lastPrinted>2024-04-04T18:27:33Z</cp:lastPrinted>
  <dcterms:created xsi:type="dcterms:W3CDTF">2012-03-15T14:25:38Z</dcterms:created>
  <dcterms:modified xsi:type="dcterms:W3CDTF">2024-04-04T23:39:27Z</dcterms:modified>
</cp:coreProperties>
</file>